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1" userDrawn="1">
          <p15:clr>
            <a:srgbClr val="A4A3A4"/>
          </p15:clr>
        </p15:guide>
        <p15:guide id="4" orient="horz" pos="219" userDrawn="1">
          <p15:clr>
            <a:srgbClr val="A4A3A4"/>
          </p15:clr>
        </p15:guide>
        <p15:guide id="5" pos="74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93EBD8-E400-4161-99F7-AAE26D772616}" v="5" dt="2025-02-07T11:11:40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/>
    <p:restoredTop sz="94694"/>
  </p:normalViewPr>
  <p:slideViewPr>
    <p:cSldViewPr snapToGrid="0" showGuides="1">
      <p:cViewPr varScale="1">
        <p:scale>
          <a:sx n="121" d="100"/>
          <a:sy n="121" d="100"/>
        </p:scale>
        <p:origin x="1240" y="176"/>
      </p:cViewPr>
      <p:guideLst>
        <p:guide orient="horz" pos="2137"/>
        <p:guide pos="3840"/>
        <p:guide pos="241"/>
        <p:guide orient="horz" pos="219"/>
        <p:guide pos="74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2BF7FC-DCC5-967C-6AB1-E4DB4FA0B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25"/>
            <a:ext cx="12192000" cy="684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10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AA77-499F-0E6A-3702-DB40C291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8E7A4-D29D-6FF1-5313-BF9642D21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AAB14-CD9C-0B11-15D5-470305E4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CB7ED-E30E-6C90-175D-789902AE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7D786-0577-AFF3-BA9C-BB06485C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B3C2A-A0F6-4D75-5421-C6BA2067C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F3849-82FE-AA95-AA9D-310BC68BB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A659F-CF5C-9919-2B2D-A10CCBC2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5717D-1ED8-ECD1-9920-FAF90581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862DE-176F-6282-DEC9-74C5C47E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8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4AC5-A441-87F1-BAA3-32F86135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091C3-8835-86DF-BAB0-D37AA622A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E59F4-638C-DC39-4D9F-F08E9D86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58AAA-1278-6EDD-D9E4-9251EF4C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5ED41-75EF-9926-324A-EFBFD561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4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F53C-6E31-1F3E-F609-584C7701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2F1B-8401-6CCC-D59C-2E052A01F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6AFC-5F08-D649-5EC5-3662C472B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F70FE-1D97-1457-1A22-E64491053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D74D2-D205-0ED0-D72E-929D2F1A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2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98CA-AFCC-5E9D-1C2D-EEEE2D11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AF758-E1FD-068B-736B-13883DB05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9DB02-82FD-B47F-F6BD-BBCD02937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71D54-D410-9794-1240-EF583235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02176-6F97-E8CB-366E-919A8083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514EC-BE32-2B89-680A-3A60AE6F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1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6A8C-5C58-E81A-EB38-003E2C38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A2583-CE5D-7E6E-B712-85EF63996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5C729-19ED-D6DD-014C-FA43AD17A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B1264-6B18-A3EC-0E26-D6FA021AD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702BE-C769-67A0-9E54-C41EB14F2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A853D-7040-AF81-19FB-190112597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93BAF-9E49-611E-F9A2-81EDB7E1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C3EDFC-9A91-04E0-B94C-3E545CDE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505DE-9DB7-6419-28B4-D5DB6A89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313CF-A5BD-E0A9-889D-E4A9A760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4094C-4093-5B7E-48E0-94FD160A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7045C-1F38-97FA-9988-AF74D1294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0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BF585-3949-8510-59C5-08707C33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18533E-46BB-1B8E-A560-BF2A8FAC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A779-1ECB-AD84-6DC1-E3EDDD50A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2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EEB8-AF6F-168F-47ED-8EBE8B2F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7C6AA-6DE7-00C3-2B7F-A8B40F0E3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DC7B7-AA4B-004B-B45A-CA9D89F3A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9B817-64DC-37DD-F5A1-7E461D45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C19D4-6E9C-24C5-5E4E-0DE52A74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80EE2-0215-06D5-89CC-B88CA6A4B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3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6828-AA75-A45A-EF93-6061E65A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E811C-8439-92A0-6889-050CBB365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F7B2A-51D9-9D95-E7B6-F4FD03DFC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B5482-E981-AAB4-52E7-EE4B7D971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D16A3-026E-57D6-5D0C-C2340B5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9E40E-8355-84C7-3E3A-D96B400C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2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4D3791-F4E5-B4B3-BA72-506F1A1D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E265D-6879-A564-95CC-24B1389C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D856C-67E8-090D-ACBF-85FA40697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868C39-E7BC-FE4B-83AA-89D2A5DE43CB}" type="datetimeFigureOut">
              <a:rPr lang="en-US" smtClean="0"/>
              <a:t>3/17/25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5BAEE-332A-A5E1-258B-FF482B97A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7D98-E60A-E926-A263-CB32D951B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167308-BF9B-B946-A7A8-A5C6EF51E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6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.j.Urquhart@leeds.ac.uk" TargetMode="External"/><Relationship Id="rId2" Type="http://schemas.openxmlformats.org/officeDocument/2006/relationships/hyperlink" Target="https://icasp.org.uk/scrimp-skills-capacity-and-resilience-improvement-programm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eorur@leeds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BADD83-46B5-1DD1-B7B7-22C4609E911B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ACFC8-68CD-DB06-2355-07B61268B10B}"/>
              </a:ext>
            </a:extLst>
          </p:cNvPr>
          <p:cNvSpPr txBox="1"/>
          <p:nvPr/>
        </p:nvSpPr>
        <p:spPr>
          <a:xfrm>
            <a:off x="659892" y="2072640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do we provide stakeholders with the ‘green’ skills to manage flood risk effectively and address the challenges of climate change?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E81C23-392A-98C3-732A-CC1AD774FEA2}"/>
              </a:ext>
            </a:extLst>
          </p:cNvPr>
          <p:cNvSpPr txBox="1"/>
          <p:nvPr/>
        </p:nvSpPr>
        <p:spPr>
          <a:xfrm>
            <a:off x="659892" y="3742944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Ryan Urquhart (iCASP) and Mark Wilkinson (Environment Agency)</a:t>
            </a:r>
          </a:p>
        </p:txBody>
      </p:sp>
    </p:spTree>
    <p:extLst>
      <p:ext uri="{BB962C8B-B14F-4D97-AF65-F5344CB8AC3E}">
        <p14:creationId xmlns:p14="http://schemas.microsoft.com/office/powerpoint/2010/main" val="185954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E635A-DA90-F9A7-123C-FA8BB9A8C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C9DADE-41C7-1A9C-9181-894F3ABF33E6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53520-E1C9-A5F7-390A-ED8BA87AA437}"/>
              </a:ext>
            </a:extLst>
          </p:cNvPr>
          <p:cNvSpPr txBox="1"/>
          <p:nvPr/>
        </p:nvSpPr>
        <p:spPr>
          <a:xfrm>
            <a:off x="659892" y="207264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WY FLIP Board identified skills as a risk to delivery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SuDS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Green skills associated with Climate Resilience &amp; Readiness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52FB06-74EC-C984-A8B8-825A9263E33F}"/>
              </a:ext>
            </a:extLst>
          </p:cNvPr>
          <p:cNvSpPr txBox="1"/>
          <p:nvPr/>
        </p:nvSpPr>
        <p:spPr>
          <a:xfrm>
            <a:off x="659892" y="2994767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Received YRFCC Local Levy funding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D8C3AE-3F90-CB68-D30D-43FF7506DADF}"/>
              </a:ext>
            </a:extLst>
          </p:cNvPr>
          <p:cNvSpPr txBox="1"/>
          <p:nvPr/>
        </p:nvSpPr>
        <p:spPr>
          <a:xfrm>
            <a:off x="659892" y="3364099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does the programme look like?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Led by </a:t>
            </a:r>
            <a:r>
              <a:rPr lang="en-GB" dirty="0" err="1"/>
              <a:t>iCASP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Yorkshire wide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Work with wide-range of organisations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Carry out a focussed skills audit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Develop and deliver a training programme</a:t>
            </a:r>
          </a:p>
        </p:txBody>
      </p:sp>
    </p:spTree>
    <p:extLst>
      <p:ext uri="{BB962C8B-B14F-4D97-AF65-F5344CB8AC3E}">
        <p14:creationId xmlns:p14="http://schemas.microsoft.com/office/powerpoint/2010/main" val="312897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B3B8C-7C23-498D-759C-822905A6F415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7113D-8B92-57D7-3136-5BEDA9B2E3CE}"/>
              </a:ext>
            </a:extLst>
          </p:cNvPr>
          <p:cNvSpPr txBox="1"/>
          <p:nvPr/>
        </p:nvSpPr>
        <p:spPr>
          <a:xfrm>
            <a:off x="659892" y="207264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will it deliver?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Understanding of skills gap (</a:t>
            </a:r>
            <a:r>
              <a:rPr lang="en-GB" dirty="0" err="1"/>
              <a:t>SuDS</a:t>
            </a:r>
            <a:r>
              <a:rPr lang="en-GB" dirty="0"/>
              <a:t> and Green Skills)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Programme of work – priority training packages to benefit teams across the region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Hub for training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Upskilling / empower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Share with others / a template for the future?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AFA107-BD99-FC6E-798A-B0BEEABEC11F}"/>
              </a:ext>
            </a:extLst>
          </p:cNvPr>
          <p:cNvSpPr txBox="1"/>
          <p:nvPr/>
        </p:nvSpPr>
        <p:spPr>
          <a:xfrm>
            <a:off x="659892" y="3769424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have we done so far?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Funding approved Summer 2023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Set up a Project Steering Group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Gathered information to feed into skills audit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Delivered skills audit, and collated the data to inform the training packages</a:t>
            </a:r>
          </a:p>
        </p:txBody>
      </p:sp>
    </p:spTree>
    <p:extLst>
      <p:ext uri="{BB962C8B-B14F-4D97-AF65-F5344CB8AC3E}">
        <p14:creationId xmlns:p14="http://schemas.microsoft.com/office/powerpoint/2010/main" val="205060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B3B8C-7C23-498D-759C-822905A6F415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EC1E3A-C913-1328-78DB-73B7822CEB89}"/>
              </a:ext>
            </a:extLst>
          </p:cNvPr>
          <p:cNvSpPr txBox="1"/>
          <p:nvPr/>
        </p:nvSpPr>
        <p:spPr>
          <a:xfrm>
            <a:off x="659892" y="207264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Training Needs Analysis survey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Completed in Summer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Targeted at Flood Risk Authorities and Risk Management Authorities across Yorkshire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 </a:t>
            </a:r>
            <a:r>
              <a:rPr lang="en-GB" dirty="0"/>
              <a:t>Participants asked responses across 35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90 </a:t>
            </a:r>
            <a:r>
              <a:rPr lang="en-GB" dirty="0"/>
              <a:t>complete responses in total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3477F1-2F6B-3CEC-CF10-D5FE78FCB885}"/>
              </a:ext>
            </a:extLst>
          </p:cNvPr>
          <p:cNvSpPr txBox="1"/>
          <p:nvPr/>
        </p:nvSpPr>
        <p:spPr>
          <a:xfrm>
            <a:off x="659892" y="370057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 was asked?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Questions gathered data on training needs across NFM, SuDs, general green skills and project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Free text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Captured if the person responding had any </a:t>
            </a:r>
            <a:r>
              <a:rPr lang="en-GB" b="1" dirty="0"/>
              <a:t>organisational/managerial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23498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table of informational text&#10;&#10;Description automatically generated with medium confidence">
            <a:extLst>
              <a:ext uri="{FF2B5EF4-FFF2-40B4-BE49-F238E27FC236}">
                <a16:creationId xmlns:a16="http://schemas.microsoft.com/office/drawing/2014/main" id="{7B53A7D2-5D68-2DA5-5A12-7223A05F4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49" y="936034"/>
            <a:ext cx="6423081" cy="42288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19A60C-D2D5-BCCF-5888-1F96DACE4428}"/>
              </a:ext>
            </a:extLst>
          </p:cNvPr>
          <p:cNvSpPr txBox="1"/>
          <p:nvPr/>
        </p:nvSpPr>
        <p:spPr>
          <a:xfrm>
            <a:off x="238976" y="199717"/>
            <a:ext cx="1003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Understanding Demand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D9421F-9BE8-99D6-B362-3E466FB13D59}"/>
              </a:ext>
            </a:extLst>
          </p:cNvPr>
          <p:cNvSpPr txBox="1"/>
          <p:nvPr/>
        </p:nvSpPr>
        <p:spPr>
          <a:xfrm>
            <a:off x="6720114" y="1227445"/>
            <a:ext cx="53635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Provides a good picture of where training is required.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Personal vs. organisational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Some areas e.g. Run off topics are clearly something respondents require training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‘clear’ pattern (when compared with results for SuDs)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51% of respondents with organisational responsibility say they require ‘basic’ training in the aims and objectives of NFM.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64E84-3ED5-FDEC-C955-4AA7397C411A}"/>
              </a:ext>
            </a:extLst>
          </p:cNvPr>
          <p:cNvSpPr txBox="1"/>
          <p:nvPr/>
        </p:nvSpPr>
        <p:spPr>
          <a:xfrm>
            <a:off x="609095" y="5105429"/>
            <a:ext cx="5798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Indicates the % of respondents that require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75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B7C1FB-4F9B-EACD-D9A9-F2884912DBF3}"/>
              </a:ext>
            </a:extLst>
          </p:cNvPr>
          <p:cNvSpPr txBox="1"/>
          <p:nvPr/>
        </p:nvSpPr>
        <p:spPr>
          <a:xfrm>
            <a:off x="238976" y="199717"/>
            <a:ext cx="1003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Understanding Demand (2)</a:t>
            </a:r>
          </a:p>
        </p:txBody>
      </p:sp>
      <p:pic>
        <p:nvPicPr>
          <p:cNvPr id="3" name="Picture 2" descr="A table of informational text&#10;&#10;Description automatically generated with medium confidence">
            <a:extLst>
              <a:ext uri="{FF2B5EF4-FFF2-40B4-BE49-F238E27FC236}">
                <a16:creationId xmlns:a16="http://schemas.microsoft.com/office/drawing/2014/main" id="{6D841B6E-9096-C6EB-C633-D0199F65C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76" y="846048"/>
            <a:ext cx="6615067" cy="42519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A73025-20FA-F8FD-8ABF-63033D579806}"/>
              </a:ext>
            </a:extLst>
          </p:cNvPr>
          <p:cNvSpPr txBox="1"/>
          <p:nvPr/>
        </p:nvSpPr>
        <p:spPr>
          <a:xfrm>
            <a:off x="647027" y="5043461"/>
            <a:ext cx="5798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Indicates the % of respondents that require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5A2D7F-8C6B-64E1-4A83-072082CE05E9}"/>
              </a:ext>
            </a:extLst>
          </p:cNvPr>
          <p:cNvSpPr txBox="1"/>
          <p:nvPr/>
        </p:nvSpPr>
        <p:spPr>
          <a:xfrm>
            <a:off x="6978391" y="2119085"/>
            <a:ext cx="4974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55% of response organisations require basic training on what this is and the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Much clearer pattern however that they are not currently equipped for this – </a:t>
            </a:r>
            <a:r>
              <a:rPr lang="en-GB" b="1" dirty="0"/>
              <a:t>greater demand for advanced and comprehensive training in this area.</a:t>
            </a:r>
          </a:p>
        </p:txBody>
      </p:sp>
    </p:spTree>
    <p:extLst>
      <p:ext uri="{BB962C8B-B14F-4D97-AF65-F5344CB8AC3E}">
        <p14:creationId xmlns:p14="http://schemas.microsoft.com/office/powerpoint/2010/main" val="362329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B3B8C-7C23-498D-759C-822905A6F415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644E6C-8138-28F6-3E2E-2040F8B06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699" y="842210"/>
            <a:ext cx="3127341" cy="44051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D8267F-6BA2-BB46-9207-6C6991F89AE1}"/>
              </a:ext>
            </a:extLst>
          </p:cNvPr>
          <p:cNvSpPr txBox="1"/>
          <p:nvPr/>
        </p:nvSpPr>
        <p:spPr>
          <a:xfrm>
            <a:off x="659892" y="1951672"/>
            <a:ext cx="6384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Produce high quality training developed and delivered by academics and researchers: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People who are knowledgeable and passionate about the subject who are keen to contribute building capacity in the region.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90475-5C3A-3493-9663-E4BD265E8CD2}"/>
              </a:ext>
            </a:extLst>
          </p:cNvPr>
          <p:cNvSpPr txBox="1"/>
          <p:nvPr/>
        </p:nvSpPr>
        <p:spPr>
          <a:xfrm>
            <a:off x="811191" y="3458635"/>
            <a:ext cx="6384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introduction to Blue Green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Training courses across NFM/SuDs/Green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Certificates of completion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online hub for post-course learning materials.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Signposting to further training.</a:t>
            </a:r>
          </a:p>
        </p:txBody>
      </p:sp>
    </p:spTree>
    <p:extLst>
      <p:ext uri="{BB962C8B-B14F-4D97-AF65-F5344CB8AC3E}">
        <p14:creationId xmlns:p14="http://schemas.microsoft.com/office/powerpoint/2010/main" val="326878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92FD5-26A2-A2D0-8076-4264808D0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B3B8C-7C23-498D-759C-822905A6F415}"/>
              </a:ext>
            </a:extLst>
          </p:cNvPr>
          <p:cNvSpPr txBox="1"/>
          <p:nvPr/>
        </p:nvSpPr>
        <p:spPr>
          <a:xfrm>
            <a:off x="659892" y="475488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The Blue Green Infrastructure Training Programme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63AC97-011F-0BA7-64A2-A3D56F5A1AD3}"/>
              </a:ext>
            </a:extLst>
          </p:cNvPr>
          <p:cNvSpPr txBox="1"/>
          <p:nvPr/>
        </p:nvSpPr>
        <p:spPr>
          <a:xfrm>
            <a:off x="899377" y="2413337"/>
            <a:ext cx="891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More Information and Contact Info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I’ll be available all day throughout the breaks with more outputs of the skills analysis survey and for queries.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https://icasp.org.uk/scrimp-skills-capacity-and-resilience-improvement-programme/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Email: </a:t>
            </a:r>
            <a:r>
              <a:rPr lang="en-GB" dirty="0">
                <a:hlinkClick r:id="rId3"/>
              </a:rPr>
              <a:t>r.j.Urquhart@leeds.ac.uk</a:t>
            </a:r>
            <a:r>
              <a:rPr lang="en-GB" dirty="0"/>
              <a:t> / </a:t>
            </a:r>
            <a:r>
              <a:rPr lang="en-GB" dirty="0">
                <a:hlinkClick r:id="rId4"/>
              </a:rPr>
              <a:t>georur@leeds.ac.uk</a:t>
            </a:r>
            <a:r>
              <a:rPr lang="en-GB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39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51A46551881A4EB7575585D0DD4A95" ma:contentTypeVersion="18" ma:contentTypeDescription="Create a new document." ma:contentTypeScope="" ma:versionID="0ea05b43247420fcc163f37a0eceb54a">
  <xsd:schema xmlns:xsd="http://www.w3.org/2001/XMLSchema" xmlns:xs="http://www.w3.org/2001/XMLSchema" xmlns:p="http://schemas.microsoft.com/office/2006/metadata/properties" xmlns:ns2="5fb5a192-f488-4040-9765-23e672fe8c6b" xmlns:ns3="f8945653-8eff-44ef-a544-b6e82dd5a2f8" targetNamespace="http://schemas.microsoft.com/office/2006/metadata/properties" ma:root="true" ma:fieldsID="51cfec56ea51a1ec1a141b344b307b18" ns2:_="" ns3:_="">
    <xsd:import namespace="5fb5a192-f488-4040-9765-23e672fe8c6b"/>
    <xsd:import namespace="f8945653-8eff-44ef-a544-b6e82dd5a2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b5a192-f488-4040-9765-23e672fe8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945653-8eff-44ef-a544-b6e82dd5a2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ce735a5-ed81-4548-9861-576c4a6b9666}" ma:internalName="TaxCatchAll" ma:showField="CatchAllData" ma:web="f8945653-8eff-44ef-a544-b6e82dd5a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945653-8eff-44ef-a544-b6e82dd5a2f8">
      <Value>6</Value>
      <Value>5</Value>
      <Value>4</Value>
      <Value>2</Value>
      <Value>1</Value>
    </TaxCatchAll>
    <lcf76f155ced4ddcb4097134ff3c332f xmlns="5fb5a192-f488-4040-9765-23e672fe8c6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EC8889-3F26-4F85-98C0-9F7C03ABA1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b5a192-f488-4040-9765-23e672fe8c6b"/>
    <ds:schemaRef ds:uri="f8945653-8eff-44ef-a544-b6e82dd5a2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521E13-100D-45DD-BEF7-78FAD2F758B1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f8945653-8eff-44ef-a544-b6e82dd5a2f8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fb5a192-f488-4040-9765-23e672fe8c6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2B68F-4216-48A3-8184-A7DDE53B4D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527</Words>
  <Application>Microsoft Macintosh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Santos</dc:creator>
  <cp:lastModifiedBy>Folasayo Ogundipe</cp:lastModifiedBy>
  <cp:revision>7</cp:revision>
  <dcterms:created xsi:type="dcterms:W3CDTF">2024-06-21T10:37:37Z</dcterms:created>
  <dcterms:modified xsi:type="dcterms:W3CDTF">2025-03-17T09:11:40Z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0x0101004351A46551881A4EB7575585D0DD4A95</vt:lpwstr>
  </property>
  <property fmtid="{D5CDD505-2E9C-101B-9397-08002B2CF9AE}" pid="3" name="MSIP_Label_c7c25f93-93f9-45f1-b4d5-53e51b1fb4f3_Enabled">
    <vt:lpwstr>True</vt:lpwstr>
  </property>
  <property fmtid="{D5CDD505-2E9C-101B-9397-08002B2CF9AE}" pid="4" name="MSIP_Label_c7c25f93-93f9-45f1-b4d5-53e51b1fb4f3_SiteId">
    <vt:lpwstr>770a2450-0227-4c62-90c7-4e38537f1102</vt:lpwstr>
  </property>
  <property fmtid="{D5CDD505-2E9C-101B-9397-08002B2CF9AE}" pid="5" name="MSIP_Label_c7c25f93-93f9-45f1-b4d5-53e51b1fb4f3_SetDate">
    <vt:lpwstr>2025-02-05T13:29:21Z</vt:lpwstr>
  </property>
  <property fmtid="{D5CDD505-2E9C-101B-9397-08002B2CF9AE}" pid="6" name="MSIP_Label_c7c25f93-93f9-45f1-b4d5-53e51b1fb4f3_Name">
    <vt:lpwstr>OFFICIAL</vt:lpwstr>
  </property>
  <property fmtid="{D5CDD505-2E9C-101B-9397-08002B2CF9AE}" pid="7" name="MSIP_Label_c7c25f93-93f9-45f1-b4d5-53e51b1fb4f3_ActionId">
    <vt:lpwstr>373f919c-2759-41cf-8744-ec3c65c2376e</vt:lpwstr>
  </property>
  <property fmtid="{D5CDD505-2E9C-101B-9397-08002B2CF9AE}" pid="8" name="MSIP_Label_c7c25f93-93f9-45f1-b4d5-53e51b1fb4f3_Removed">
    <vt:lpwstr>False</vt:lpwstr>
  </property>
  <property fmtid="{D5CDD505-2E9C-101B-9397-08002B2CF9AE}" pid="9" name="MSIP_Label_c7c25f93-93f9-45f1-b4d5-53e51b1fb4f3_Extended_MSFT_Method">
    <vt:lpwstr>Standard</vt:lpwstr>
  </property>
  <property fmtid="{D5CDD505-2E9C-101B-9397-08002B2CF9AE}" pid="10" name="Sensitivity">
    <vt:lpwstr>OFFICIAL</vt:lpwstr>
  </property>
  <property fmtid="{D5CDD505-2E9C-101B-9397-08002B2CF9AE}" pid="11" name="InformationType">
    <vt:lpwstr/>
  </property>
  <property fmtid="{D5CDD505-2E9C-101B-9397-08002B2CF9AE}" pid="12" name="Distribution">
    <vt:lpwstr>5;#Internal EA|b77da37e-7166-4741-8c12-4679faab22d9</vt:lpwstr>
  </property>
  <property fmtid="{D5CDD505-2E9C-101B-9397-08002B2CF9AE}" pid="13" name="MediaServiceImageTags">
    <vt:lpwstr/>
  </property>
  <property fmtid="{D5CDD505-2E9C-101B-9397-08002B2CF9AE}" pid="14" name="HOCopyrightLevel">
    <vt:lpwstr>1;#Crown|69589897-2828-4761-976e-717fd8e631c9</vt:lpwstr>
  </property>
  <property fmtid="{D5CDD505-2E9C-101B-9397-08002B2CF9AE}" pid="15" name="HOGovernmentSecurityClassification">
    <vt:lpwstr>2;#Official|14c80daa-741b-422c-9722-f71693c9ede4</vt:lpwstr>
  </property>
  <property fmtid="{D5CDD505-2E9C-101B-9397-08002B2CF9AE}" pid="16" name="OrganisationalUnit">
    <vt:lpwstr>4;#EA|d5f78ddb-b1b6-4328-9877-d7e3ed06fdac</vt:lpwstr>
  </property>
  <property fmtid="{D5CDD505-2E9C-101B-9397-08002B2CF9AE}" pid="17" name="HOSiteType">
    <vt:lpwstr>6;#Team|ff0485df-0575-416f-802f-e999165821b7</vt:lpwstr>
  </property>
</Properties>
</file>