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4" r:id="rId7"/>
    <p:sldId id="266" r:id="rId8"/>
    <p:sldId id="258" r:id="rId9"/>
    <p:sldId id="263" r:id="rId10"/>
    <p:sldId id="262" r:id="rId11"/>
    <p:sldId id="267" r:id="rId12"/>
    <p:sldId id="259" r:id="rId13"/>
    <p:sldId id="26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1" userDrawn="1">
          <p15:clr>
            <a:srgbClr val="A4A3A4"/>
          </p15:clr>
        </p15:guide>
        <p15:guide id="4" orient="horz" pos="219" userDrawn="1">
          <p15:clr>
            <a:srgbClr val="A4A3A4"/>
          </p15:clr>
        </p15:guide>
        <p15:guide id="5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37"/>
        <p:guide pos="3840"/>
        <p:guide pos="241"/>
        <p:guide orient="horz" pos="219"/>
        <p:guide pos="744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9T09:16:03.2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1 133,'3'1,"0"0,1 0,-1 1,0-1,0 1,0 0,0 0,0 0,0 0,-1 0,1 1,-1-1,0 1,4 5,4 3,12 11,-5-5,35 29,-46-41,1-1,0 0,0 0,0-1,0 0,0 0,1 0,-1-1,16 2,38 0,95-5,-51-3,265 4,-330-3,1-1,-1-3,0-1,41-15,-27 8,-10 3,-21 5,0 1,43-6,45 9,-76 4,-1-2,68-10,1-5,9-2,-25 4,-53 9,37-9,30-7,-37 10,-48 7,101-25,-97 23,1 1,1 0,-1 2,28-1,89 5,-61 1,643-2,-699-1,0-2,39-8,19-3,255 9,-187 7,-42-3,125 3,-115 13,-70-8,54 3,6-12,51 4,-129 1,30 9,21 2,247-8,-183-9,424 3,-530 2,-1 2,36 7,46 5,-82-12,34 8,23 2,-70-11,0 0,0 2,0 0,36 15,-34-9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7FC-DCC5-967C-6AB1-E4DB4FA0B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25"/>
            <a:ext cx="12192000" cy="68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AA77-499F-0E6A-3702-DB40C291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8E7A4-D29D-6FF1-5313-BF9642D2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AB14-CD9C-0B11-15D5-470305E4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CB7ED-E30E-6C90-175D-789902AE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D786-0577-AFF3-BA9C-BB06485C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B3C2A-A0F6-4D75-5421-C6BA2067C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F3849-82FE-AA95-AA9D-310BC68BB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659F-CF5C-9919-2B2D-A10CCBC2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717D-1ED8-ECD1-9920-FAF90581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862DE-176F-6282-DEC9-74C5C47E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4AC5-A441-87F1-BAA3-32F86135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91C3-8835-86DF-BAB0-D37AA622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E59F4-638C-DC39-4D9F-F08E9D86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8AAA-1278-6EDD-D9E4-9251EF4C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ED41-75EF-9926-324A-EFBFD561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4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F53C-6E31-1F3E-F609-584C7701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2F1B-8401-6CCC-D59C-2E052A01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6AFC-5F08-D649-5EC5-3662C472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70FE-1D97-1457-1A22-E6449105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74D2-D205-0ED0-D72E-929D2F1A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98CA-AFCC-5E9D-1C2D-EEEE2D11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F758-E1FD-068B-736B-13883DB05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9DB02-82FD-B47F-F6BD-BBCD02937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71D54-D410-9794-1240-EF583235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02176-6F97-E8CB-366E-919A8083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514EC-BE32-2B89-680A-3A60AE6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6A8C-5C58-E81A-EB38-003E2C38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2583-CE5D-7E6E-B712-85EF63996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5C729-19ED-D6DD-014C-FA43AD17A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B1264-6B18-A3EC-0E26-D6FA021A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702BE-C769-67A0-9E54-C41EB14F2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A853D-7040-AF81-19FB-19011259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93BAF-9E49-611E-F9A2-81EDB7E1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3EDFC-9A91-04E0-B94C-3E545CDE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05DE-9DB7-6419-28B4-D5DB6A89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313CF-A5BD-E0A9-889D-E4A9A760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4094C-4093-5B7E-48E0-94FD160A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7045C-1F38-97FA-9988-AF74D129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BF585-3949-8510-59C5-08707C3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8533E-46BB-1B8E-A560-BF2A8FAC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A779-1ECB-AD84-6DC1-E3EDDD50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EEB8-AF6F-168F-47ED-8EBE8B2F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C6AA-6DE7-00C3-2B7F-A8B40F0E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DC7B7-AA4B-004B-B45A-CA9D89F3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9B817-64DC-37DD-F5A1-7E461D45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C19D4-6E9C-24C5-5E4E-0DE52A74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80EE2-0215-06D5-89CC-B88CA6A4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6828-AA75-A45A-EF93-6061E65A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E811C-8439-92A0-6889-050CBB365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F7B2A-51D9-9D95-E7B6-F4FD03DF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B5482-E981-AAB4-52E7-EE4B7D97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16A3-026E-57D6-5D0C-C2340B5D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9E40E-8355-84C7-3E3A-D96B400C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D3791-F4E5-B4B3-BA72-506F1A1D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265D-6879-A564-95CC-24B1389C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856C-67E8-090D-ACBF-85FA40697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68C39-E7BC-FE4B-83AA-89D2A5DE43C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BAEE-332A-A5E1-258B-FF482B97A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7D98-E60A-E926-A263-CB32D951B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67308-BF9B-B946-A7A8-A5C6EF51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expansive-learning-teachers-community-ongoing-learner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7EBB1-9085-DC48-B5E6-A03F95B9A0BB}"/>
              </a:ext>
            </a:extLst>
          </p:cNvPr>
          <p:cNvSpPr txBox="1"/>
          <p:nvPr/>
        </p:nvSpPr>
        <p:spPr>
          <a:xfrm>
            <a:off x="350382" y="2351782"/>
            <a:ext cx="6299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Mental Health and Wellbeing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A4D67-6AAD-83F3-5577-A86DA296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99" y="121589"/>
            <a:ext cx="4837521" cy="5543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9A719-1EFD-4DE9-685A-06111664805D}"/>
              </a:ext>
            </a:extLst>
          </p:cNvPr>
          <p:cNvSpPr txBox="1"/>
          <p:nvPr/>
        </p:nvSpPr>
        <p:spPr>
          <a:xfrm>
            <a:off x="6895299" y="566533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/>
              <a:t>Stressed-out Britain? A report on our annual Theme and our survey - https://www.physoc.org/magazine-articles/stressed-out-britain-a-report-on-our-annual-theme-and-our-survey/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3A9A16-90C2-2A26-59F4-5E820D8DA61A}"/>
                  </a:ext>
                </a:extLst>
              </p14:cNvPr>
              <p14:cNvContentPartPr/>
              <p14:nvPr/>
            </p14:nvContentPartPr>
            <p14:xfrm>
              <a:off x="7006184" y="1459870"/>
              <a:ext cx="2437200" cy="10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3A9A16-90C2-2A26-59F4-5E820D8DA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2184" y="1351870"/>
                <a:ext cx="254484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54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37E6-D5A4-9561-8D10-BEBF87B4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F1188-A64D-F7AA-7E90-E0891DDE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14" y="0"/>
            <a:ext cx="7157324" cy="6066046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08254563-7480-A292-A219-56ABBACB8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501" y="2553388"/>
            <a:ext cx="438150" cy="438150"/>
          </a:xfrm>
          <a:prstGeom prst="rect">
            <a:avLst/>
          </a:prstGeom>
        </p:spPr>
      </p:pic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67551A94-F8BB-4529-D490-D76089BCA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42" y="2960893"/>
            <a:ext cx="438150" cy="438150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DA0203E6-B0D5-88B3-5FD5-5C4462CE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7493" y="2695574"/>
            <a:ext cx="438150" cy="438150"/>
          </a:xfrm>
          <a:prstGeom prst="rect">
            <a:avLst/>
          </a:prstGeom>
        </p:spPr>
      </p:pic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3F975773-7055-A1D9-6B10-8EF51F87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0076" y="3966472"/>
            <a:ext cx="438150" cy="438150"/>
          </a:xfrm>
          <a:prstGeom prst="rect">
            <a:avLst/>
          </a:prstGeom>
        </p:spPr>
      </p:pic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951EDBA1-A649-A584-A236-1DB590BB6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3651" y="4371973"/>
            <a:ext cx="438150" cy="438150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30A5DAAE-5E70-5A38-8057-5D59F3CD1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8592" y="3722894"/>
            <a:ext cx="438150" cy="438150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C70ECC4A-B48A-DA5B-DE8B-1EF781E94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5618" y="3941969"/>
            <a:ext cx="438150" cy="438150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BC58AC3E-96EE-8ECB-10B4-B301CFA5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316" y="3732419"/>
            <a:ext cx="438150" cy="438150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8E70FF12-FB08-CCB3-8F26-B07A481E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9151" y="1022932"/>
            <a:ext cx="438150" cy="438150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E29EE73D-FD60-E68F-C513-F08F4541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9039" y="1914522"/>
            <a:ext cx="438150" cy="438150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5A0978F9-089B-1E0F-8B97-1969CC0C3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9966" y="1022932"/>
            <a:ext cx="438150" cy="438150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F3D0E1D0-27E3-21BA-7271-0FC1FA1B0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3927" y="1866898"/>
            <a:ext cx="438150" cy="438150"/>
          </a:xfrm>
          <a:prstGeom prst="rect">
            <a:avLst/>
          </a:prstGeom>
        </p:spPr>
      </p:pic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BAF03648-54D4-C2B6-DC04-7DC0881A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226" y="2334313"/>
            <a:ext cx="438150" cy="43815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0EB6757-023B-7F1D-D591-572831DBD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5677" y="353804"/>
            <a:ext cx="438150" cy="438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F1FD93-9F36-C739-8EDF-438F7CFE0871}"/>
              </a:ext>
            </a:extLst>
          </p:cNvPr>
          <p:cNvSpPr txBox="1"/>
          <p:nvPr/>
        </p:nvSpPr>
        <p:spPr>
          <a:xfrm>
            <a:off x="29052" y="3941969"/>
            <a:ext cx="3093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Trained in PFA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Provide information on flood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Can signpost to mental health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A1D21-2DAF-9759-ECC3-659FC34627A2}"/>
              </a:ext>
            </a:extLst>
          </p:cNvPr>
          <p:cNvSpPr txBox="1"/>
          <p:nvPr/>
        </p:nvSpPr>
        <p:spPr>
          <a:xfrm>
            <a:off x="29052" y="1814724"/>
            <a:ext cx="3912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50+ Community First officers/flood spotters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CCTV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Gully wagon drivers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7E76E-7C5A-7369-39F3-7F02DCCD98F2}"/>
              </a:ext>
            </a:extLst>
          </p:cNvPr>
          <p:cNvSpPr txBox="1"/>
          <p:nvPr/>
        </p:nvSpPr>
        <p:spPr>
          <a:xfrm>
            <a:off x="262901" y="659679"/>
            <a:ext cx="494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Flood Spotter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38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162C6-C6EB-2CA1-696A-15D658FC2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A67AB-EE7F-FB55-EB5D-6A5D71A13E4B}"/>
              </a:ext>
            </a:extLst>
          </p:cNvPr>
          <p:cNvSpPr txBox="1"/>
          <p:nvPr/>
        </p:nvSpPr>
        <p:spPr>
          <a:xfrm>
            <a:off x="3485469" y="1340674"/>
            <a:ext cx="62997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Mental Health and Wellbeing Project</a:t>
            </a:r>
          </a:p>
          <a:p>
            <a:pPr algn="ctr"/>
            <a:endParaRPr lang="en-GB" sz="2400" b="1"/>
          </a:p>
          <a:p>
            <a:pPr algn="ctr"/>
            <a:endParaRPr lang="en-GB" sz="2400" b="1"/>
          </a:p>
          <a:p>
            <a:pPr algn="ctr"/>
            <a:r>
              <a:rPr lang="en-GB" sz="2400" b="1"/>
              <a:t>Thank You</a:t>
            </a:r>
          </a:p>
          <a:p>
            <a:pPr algn="ctr"/>
            <a:endParaRPr lang="en-GB" sz="2400" b="1"/>
          </a:p>
          <a:p>
            <a:pPr algn="ctr"/>
            <a:r>
              <a:rPr lang="en-GB" sz="2400" b="1"/>
              <a:t>Kirklees Council – Flood Management Team</a:t>
            </a:r>
          </a:p>
          <a:p>
            <a:pPr algn="ctr"/>
            <a:r>
              <a:rPr lang="en-GB" sz="2400" b="1"/>
              <a:t>Jason.hanks@kirklees.gov.uk</a:t>
            </a:r>
          </a:p>
        </p:txBody>
      </p:sp>
    </p:spTree>
    <p:extLst>
      <p:ext uri="{BB962C8B-B14F-4D97-AF65-F5344CB8AC3E}">
        <p14:creationId xmlns:p14="http://schemas.microsoft.com/office/powerpoint/2010/main" val="2770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F5D85-0A5A-EDDC-8FA0-0621FFA1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5DD740-C228-697D-7139-BA1226F5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21" y="1464510"/>
            <a:ext cx="5149931" cy="3406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CEEFE-98DC-A0FD-C16C-111578ECA0D5}"/>
              </a:ext>
            </a:extLst>
          </p:cNvPr>
          <p:cNvSpPr txBox="1"/>
          <p:nvPr/>
        </p:nvSpPr>
        <p:spPr>
          <a:xfrm>
            <a:off x="6578930" y="4906052"/>
            <a:ext cx="496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Community</a:t>
            </a:r>
            <a:r>
              <a:rPr lang="en-GB" sz="2000"/>
              <a:t> </a:t>
            </a:r>
            <a:r>
              <a:rPr lang="en-GB" sz="2000" b="1"/>
              <a:t>and Voluntary Sector 			Theme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51235-79F5-D827-0A02-644884C28E96}"/>
              </a:ext>
            </a:extLst>
          </p:cNvPr>
          <p:cNvSpPr txBox="1"/>
          <p:nvPr/>
        </p:nvSpPr>
        <p:spPr>
          <a:xfrm>
            <a:off x="175223" y="1563355"/>
            <a:ext cx="60979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/>
              <a:t>Project Aim</a:t>
            </a:r>
          </a:p>
          <a:p>
            <a:pPr marL="0" indent="0" algn="ctr">
              <a:buNone/>
            </a:pPr>
            <a:endParaRPr lang="en-GB" b="1"/>
          </a:p>
          <a:p>
            <a:pPr marL="0" indent="0" algn="ctr">
              <a:buNone/>
            </a:pPr>
            <a:r>
              <a:rPr lang="en-GB" b="1"/>
              <a:t>to improve mental health, wellbeing and flood resilience in high-risk communities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0ADB2-491E-9306-B2AB-D94350EEF17C}"/>
              </a:ext>
            </a:extLst>
          </p:cNvPr>
          <p:cNvSpPr txBox="1"/>
          <p:nvPr/>
        </p:nvSpPr>
        <p:spPr>
          <a:xfrm>
            <a:off x="742301" y="3669475"/>
            <a:ext cx="49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Development Phase</a:t>
            </a:r>
          </a:p>
        </p:txBody>
      </p:sp>
    </p:spTree>
    <p:extLst>
      <p:ext uri="{BB962C8B-B14F-4D97-AF65-F5344CB8AC3E}">
        <p14:creationId xmlns:p14="http://schemas.microsoft.com/office/powerpoint/2010/main" val="298688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3FC8-E350-F7F3-B709-CEC24C1AD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8BD4E-A935-B1DF-443E-428064016301}"/>
              </a:ext>
            </a:extLst>
          </p:cNvPr>
          <p:cNvSpPr txBox="1"/>
          <p:nvPr/>
        </p:nvSpPr>
        <p:spPr>
          <a:xfrm>
            <a:off x="3224212" y="485652"/>
            <a:ext cx="574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A38AF-8DC1-160D-A0CA-59C95989B44E}"/>
              </a:ext>
            </a:extLst>
          </p:cNvPr>
          <p:cNvSpPr txBox="1"/>
          <p:nvPr/>
        </p:nvSpPr>
        <p:spPr>
          <a:xfrm>
            <a:off x="1154905" y="1793174"/>
            <a:ext cx="9882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/>
              <a:t>Funding secured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/>
              <a:t>Developing the Business Case for future funding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/>
              <a:t>Developing the Need Assessment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/>
              <a:t>Psychological First Aid Training</a:t>
            </a:r>
          </a:p>
        </p:txBody>
      </p:sp>
    </p:spTree>
    <p:extLst>
      <p:ext uri="{BB962C8B-B14F-4D97-AF65-F5344CB8AC3E}">
        <p14:creationId xmlns:p14="http://schemas.microsoft.com/office/powerpoint/2010/main" val="6003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C958E-93A8-8432-065B-57F2ECD0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B6EAD-5D20-9446-0945-EC48963C443F}"/>
              </a:ext>
            </a:extLst>
          </p:cNvPr>
          <p:cNvSpPr txBox="1"/>
          <p:nvPr/>
        </p:nvSpPr>
        <p:spPr>
          <a:xfrm>
            <a:off x="2466364" y="540235"/>
            <a:ext cx="748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Business Case and Future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51C37-A80E-FD1F-CA10-76B2E4C498BF}"/>
              </a:ext>
            </a:extLst>
          </p:cNvPr>
          <p:cNvSpPr txBox="1"/>
          <p:nvPr/>
        </p:nvSpPr>
        <p:spPr>
          <a:xfrm>
            <a:off x="1618044" y="1472541"/>
            <a:ext cx="98821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Local Levy funding secured and additional Kirklees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Partnership funding – research and academic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Funding being used to develop a strong business plan and funding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Esme Fairburn and National Lottery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More Community focused funding pots – the voice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13352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7CEC-1063-18BE-E987-726D6EC7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D4434-02C8-CC41-7E28-C9170B773E9A}"/>
              </a:ext>
            </a:extLst>
          </p:cNvPr>
          <p:cNvSpPr txBox="1"/>
          <p:nvPr/>
        </p:nvSpPr>
        <p:spPr>
          <a:xfrm>
            <a:off x="1795462" y="261424"/>
            <a:ext cx="860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Need Assessment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83A5C-BB24-8D79-4F1D-E27A3955FA6B}"/>
              </a:ext>
            </a:extLst>
          </p:cNvPr>
          <p:cNvSpPr txBox="1"/>
          <p:nvPr/>
        </p:nvSpPr>
        <p:spPr>
          <a:xfrm>
            <a:off x="5307650" y="2575441"/>
            <a:ext cx="157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Interviews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48233-C18D-280D-D6B1-4797E278EF07}"/>
              </a:ext>
            </a:extLst>
          </p:cNvPr>
          <p:cNvSpPr txBox="1"/>
          <p:nvPr/>
        </p:nvSpPr>
        <p:spPr>
          <a:xfrm>
            <a:off x="1887341" y="2575441"/>
            <a:ext cx="20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Questionnaires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7A584-BBD1-0269-2BDB-E64577DF0E67}"/>
              </a:ext>
            </a:extLst>
          </p:cNvPr>
          <p:cNvSpPr txBox="1"/>
          <p:nvPr/>
        </p:nvSpPr>
        <p:spPr>
          <a:xfrm>
            <a:off x="8008299" y="2575441"/>
            <a:ext cx="273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Wellbeing </a:t>
            </a:r>
            <a:r>
              <a:rPr lang="en-GB" b="1"/>
              <a:t>Professionals</a:t>
            </a:r>
          </a:p>
          <a:p>
            <a:pPr algn="ctr"/>
            <a:r>
              <a:rPr lang="en-GB"/>
              <a:t>And existing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F4134-695F-9625-7CA6-060302E0153D}"/>
              </a:ext>
            </a:extLst>
          </p:cNvPr>
          <p:cNvSpPr/>
          <p:nvPr/>
        </p:nvSpPr>
        <p:spPr>
          <a:xfrm>
            <a:off x="926275" y="961901"/>
            <a:ext cx="3835730" cy="1282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480FA-6A08-6E37-20B0-B636E6F74104}"/>
              </a:ext>
            </a:extLst>
          </p:cNvPr>
          <p:cNvSpPr/>
          <p:nvPr/>
        </p:nvSpPr>
        <p:spPr>
          <a:xfrm>
            <a:off x="7429995" y="961900"/>
            <a:ext cx="3835730" cy="1282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01189-7708-DAD9-DEBA-CFBB521CC6EB}"/>
              </a:ext>
            </a:extLst>
          </p:cNvPr>
          <p:cNvSpPr txBox="1"/>
          <p:nvPr/>
        </p:nvSpPr>
        <p:spPr>
          <a:xfrm>
            <a:off x="1063614" y="1233560"/>
            <a:ext cx="3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What is happening in our communities?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9CC28-7E72-04D0-4AF9-2C3EEDEA23C9}"/>
              </a:ext>
            </a:extLst>
          </p:cNvPr>
          <p:cNvSpPr txBox="1"/>
          <p:nvPr/>
        </p:nvSpPr>
        <p:spPr>
          <a:xfrm>
            <a:off x="7644060" y="1372060"/>
            <a:ext cx="3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What do our communities want?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319D934-F43B-5955-1625-BC5C1576D9D4}"/>
              </a:ext>
            </a:extLst>
          </p:cNvPr>
          <p:cNvSpPr/>
          <p:nvPr/>
        </p:nvSpPr>
        <p:spPr>
          <a:xfrm rot="19367401">
            <a:off x="2363885" y="3184509"/>
            <a:ext cx="1033153" cy="12765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92EAA-7BBF-4B61-9EDD-05D8FA90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652" y="3141838"/>
            <a:ext cx="1091279" cy="1304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972D8-3CA1-0233-B49B-057537C6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360">
            <a:off x="8743030" y="3294183"/>
            <a:ext cx="1091279" cy="13046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09DBCE-D037-A454-3027-8DB21FD1318E}"/>
              </a:ext>
            </a:extLst>
          </p:cNvPr>
          <p:cNvSpPr txBox="1"/>
          <p:nvPr/>
        </p:nvSpPr>
        <p:spPr>
          <a:xfrm>
            <a:off x="926275" y="4643560"/>
            <a:ext cx="103394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Support the future funding bid + Tailoring the Future Project</a:t>
            </a:r>
          </a:p>
        </p:txBody>
      </p:sp>
    </p:spTree>
    <p:extLst>
      <p:ext uri="{BB962C8B-B14F-4D97-AF65-F5344CB8AC3E}">
        <p14:creationId xmlns:p14="http://schemas.microsoft.com/office/powerpoint/2010/main" val="366908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DA239-F89D-F537-184C-ADAFD679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845E1-85F8-6381-7F3A-7AD174C3CC90}"/>
              </a:ext>
            </a:extLst>
          </p:cNvPr>
          <p:cNvSpPr txBox="1"/>
          <p:nvPr/>
        </p:nvSpPr>
        <p:spPr>
          <a:xfrm>
            <a:off x="1533586" y="1722520"/>
            <a:ext cx="9124826" cy="3236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flooding having/had an impact on the mental health of residents?</a:t>
            </a:r>
          </a:p>
          <a:p>
            <a:pPr lvl="0">
              <a:lnSpc>
                <a:spcPct val="107000"/>
              </a:lnSpc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 residents accessing help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 they need?</a:t>
            </a:r>
          </a:p>
          <a:p>
            <a:pPr lvl="0">
              <a:lnSpc>
                <a:spcPct val="107000"/>
              </a:lnSpc>
            </a:pPr>
            <a:endParaRPr lang="en-GB" sz="24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the residents know how to access support?</a:t>
            </a:r>
          </a:p>
          <a:p>
            <a:pPr lvl="0">
              <a:lnSpc>
                <a:spcPct val="107000"/>
              </a:lnSpc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hat are the barriers residents are facing to access help?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4E111-35EC-4FB5-84B5-4AEED54D0E8E}"/>
              </a:ext>
            </a:extLst>
          </p:cNvPr>
          <p:cNvSpPr txBox="1"/>
          <p:nvPr/>
        </p:nvSpPr>
        <p:spPr>
          <a:xfrm>
            <a:off x="1215241" y="415636"/>
            <a:ext cx="976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The Current Picture</a:t>
            </a:r>
          </a:p>
        </p:txBody>
      </p:sp>
    </p:spTree>
    <p:extLst>
      <p:ext uri="{BB962C8B-B14F-4D97-AF65-F5344CB8AC3E}">
        <p14:creationId xmlns:p14="http://schemas.microsoft.com/office/powerpoint/2010/main" val="79211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65EC-7929-6C9D-AE72-710B120A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2430B-7AB5-B1AD-4ECA-9D3838506F90}"/>
              </a:ext>
            </a:extLst>
          </p:cNvPr>
          <p:cNvSpPr txBox="1"/>
          <p:nvPr/>
        </p:nvSpPr>
        <p:spPr>
          <a:xfrm>
            <a:off x="1711101" y="2090327"/>
            <a:ext cx="9194587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What can the council do to improve the situation?</a:t>
            </a:r>
          </a:p>
          <a:p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What would communities want to help improve mental health &amp; wellbeing in relation to flooding &amp; other risks?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 Which wellbeing events/groups could help support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 Help us to break down barriers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EB8C0-C6D7-32BE-8597-CF462AC8861A}"/>
              </a:ext>
            </a:extLst>
          </p:cNvPr>
          <p:cNvSpPr txBox="1"/>
          <p:nvPr/>
        </p:nvSpPr>
        <p:spPr>
          <a:xfrm>
            <a:off x="1711101" y="547733"/>
            <a:ext cx="9035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What do communities want?</a:t>
            </a:r>
          </a:p>
          <a:p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01064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E2BE-32EA-D18F-A16C-715B6C95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E13C6-B6B4-C5D1-1ABC-C6BCB83D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7620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9F055-4A61-5AE4-C3C1-9138C970D9CC}"/>
              </a:ext>
            </a:extLst>
          </p:cNvPr>
          <p:cNvSpPr txBox="1"/>
          <p:nvPr/>
        </p:nvSpPr>
        <p:spPr>
          <a:xfrm>
            <a:off x="231571" y="1287839"/>
            <a:ext cx="3016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Questionnaires to target all West Yorkshire</a:t>
            </a:r>
          </a:p>
          <a:p>
            <a:endParaRPr lang="en-GB" b="1"/>
          </a:p>
          <a:p>
            <a:endParaRPr lang="en-GB" b="1"/>
          </a:p>
          <a:p>
            <a:r>
              <a:rPr lang="en-GB" b="1"/>
              <a:t>This will include an invite to take part in an interview </a:t>
            </a:r>
          </a:p>
          <a:p>
            <a:endParaRPr lang="en-GB" b="1"/>
          </a:p>
          <a:p>
            <a:endParaRPr lang="en-GB" b="1"/>
          </a:p>
          <a:p>
            <a:r>
              <a:rPr lang="en-GB" b="1"/>
              <a:t>Currently interviews will only be done in the Kirklees area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DA6F136B-29D4-D6EE-FE05-1E3ED819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3113" y="2257796"/>
            <a:ext cx="914400" cy="914400"/>
          </a:xfrm>
          <a:prstGeom prst="rect">
            <a:avLst/>
          </a:prstGeom>
        </p:spPr>
      </p:pic>
      <p:pic>
        <p:nvPicPr>
          <p:cNvPr id="10" name="Graphic 9" descr="List outline">
            <a:extLst>
              <a:ext uri="{FF2B5EF4-FFF2-40B4-BE49-F238E27FC236}">
                <a16:creationId xmlns:a16="http://schemas.microsoft.com/office/drawing/2014/main" id="{8340EA95-6CF7-82CA-A44F-4DF5EC728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3113" y="1068859"/>
            <a:ext cx="914400" cy="91440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E9F1AAD-A3F1-9F9E-E402-66B1A60307B9}"/>
              </a:ext>
            </a:extLst>
          </p:cNvPr>
          <p:cNvCxnSpPr>
            <a:cxnSpLocks/>
          </p:cNvCxnSpPr>
          <p:nvPr/>
        </p:nvCxnSpPr>
        <p:spPr>
          <a:xfrm>
            <a:off x="3075709" y="4025735"/>
            <a:ext cx="3020291" cy="961901"/>
          </a:xfrm>
          <a:prstGeom prst="bentConnector3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2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06A9-2B5D-60A5-112B-1B9B8242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E7D80-82C6-2903-F8ED-2B68C61683E1}"/>
              </a:ext>
            </a:extLst>
          </p:cNvPr>
          <p:cNvSpPr txBox="1"/>
          <p:nvPr/>
        </p:nvSpPr>
        <p:spPr>
          <a:xfrm>
            <a:off x="285008" y="1508908"/>
            <a:ext cx="562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Psychological First Aid Training</a:t>
            </a:r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55C0FDD2-C751-7E36-0E82-D1F04B52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508908"/>
            <a:ext cx="5760275" cy="3840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64759-AD7E-BA39-6DCA-DBB18EB6031D}"/>
              </a:ext>
            </a:extLst>
          </p:cNvPr>
          <p:cNvSpPr txBox="1"/>
          <p:nvPr/>
        </p:nvSpPr>
        <p:spPr>
          <a:xfrm>
            <a:off x="628739" y="3428999"/>
            <a:ext cx="505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>
                <a:solidFill>
                  <a:srgbClr val="1F1F1F"/>
                </a:solidFill>
                <a:effectLst/>
                <a:latin typeface="Google Sans"/>
              </a:rPr>
              <a:t>Psychological first aid is a technique designed to reduce the occurrence of post-traumatic stress disorder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121197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1A46551881A4EB7575585D0DD4A95" ma:contentTypeVersion="18" ma:contentTypeDescription="Create a new document." ma:contentTypeScope="" ma:versionID="0ea05b43247420fcc163f37a0eceb54a">
  <xsd:schema xmlns:xsd="http://www.w3.org/2001/XMLSchema" xmlns:xs="http://www.w3.org/2001/XMLSchema" xmlns:p="http://schemas.microsoft.com/office/2006/metadata/properties" xmlns:ns2="5fb5a192-f488-4040-9765-23e672fe8c6b" xmlns:ns3="f8945653-8eff-44ef-a544-b6e82dd5a2f8" targetNamespace="http://schemas.microsoft.com/office/2006/metadata/properties" ma:root="true" ma:fieldsID="51cfec56ea51a1ec1a141b344b307b18" ns2:_="" ns3:_="">
    <xsd:import namespace="5fb5a192-f488-4040-9765-23e672fe8c6b"/>
    <xsd:import namespace="f8945653-8eff-44ef-a544-b6e82dd5a2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5a192-f488-4040-9765-23e672fe8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45653-8eff-44ef-a544-b6e82dd5a2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e735a5-ed81-4548-9861-576c4a6b9666}" ma:internalName="TaxCatchAll" ma:showField="CatchAllData" ma:web="f8945653-8eff-44ef-a544-b6e82dd5a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b5a192-f488-4040-9765-23e672fe8c6b">
      <Terms xmlns="http://schemas.microsoft.com/office/infopath/2007/PartnerControls"/>
    </lcf76f155ced4ddcb4097134ff3c332f>
    <TaxCatchAll xmlns="f8945653-8eff-44ef-a544-b6e82dd5a2f8" xsi:nil="true"/>
  </documentManagement>
</p:properties>
</file>

<file path=customXml/itemProps1.xml><?xml version="1.0" encoding="utf-8"?>
<ds:datastoreItem xmlns:ds="http://schemas.openxmlformats.org/officeDocument/2006/customXml" ds:itemID="{A475FAD5-07EF-4E42-951B-B8535FA65C1F}">
  <ds:schemaRefs>
    <ds:schemaRef ds:uri="5fb5a192-f488-4040-9765-23e672fe8c6b"/>
    <ds:schemaRef ds:uri="f8945653-8eff-44ef-a544-b6e82dd5a2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99CC5E-18A1-42ED-9AC2-B08EEA402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E15DAF-3CF9-4803-BB2B-B4ECCD54C7B8}">
  <ds:schemaRefs>
    <ds:schemaRef ds:uri="5fb5a192-f488-4040-9765-23e672fe8c6b"/>
    <ds:schemaRef ds:uri="a5ce760b-401c-49c9-8472-fa090d6260fb"/>
    <ds:schemaRef ds:uri="b45aba62-2c05-4036-912c-5b6fdc35ea5a"/>
    <ds:schemaRef ds:uri="f8945653-8eff-44ef-a544-b6e82dd5a2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Google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Santos</dc:creator>
  <cp:lastModifiedBy>Finn Barlow-Duncan</cp:lastModifiedBy>
  <cp:revision>1</cp:revision>
  <dcterms:created xsi:type="dcterms:W3CDTF">2024-06-21T10:37:37Z</dcterms:created>
  <dcterms:modified xsi:type="dcterms:W3CDTF">2025-02-25T09:29:10Z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0x0101004351A46551881A4EB7575585D0DD4A95</vt:lpwstr>
  </property>
  <property fmtid="{D5CDD505-2E9C-101B-9397-08002B2CF9AE}" pid="3" name="MediaServiceImageTags">
    <vt:lpwstr/>
  </property>
</Properties>
</file>