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" panose="020F0302020204030203" pitchFamily="34" charset="77"/>
      <p:regular r:id="rId15"/>
      <p:bold r:id="rId16"/>
      <p:italic r:id="rId17"/>
      <p:boldItalic r:id="rId18"/>
    </p:embeddedFont>
    <p:embeddedFont>
      <p:font typeface="Open Sans Light" panose="020B0306030504020204" pitchFamily="34" charset="0"/>
      <p:regular r:id="rId19"/>
      <p:bold r:id="rId20"/>
      <p:italic r:id="rId21"/>
      <p:boldItalic r:id="rId22"/>
    </p:embeddedFont>
    <p:embeddedFont>
      <p:font typeface="Play" pitchFamily="2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e48bd7af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de48bd7a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d02cf2e51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d02cf2e51c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d02cf2e51c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d5ac10252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d5ac1025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5ac10252d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gd5ac10252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d5ac10252d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d5ac10252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e48bd7af6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de48bd7af6_0_2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de48bd7af6_0_2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de48bd7af6_0_5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de48bd7af6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30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Play"/>
              <a:buNone/>
              <a:defRPr sz="6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None/>
              <a:defRPr sz="1800" b="1" cap="none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dt" idx="10"/>
          </p:nvPr>
        </p:nvSpPr>
        <p:spPr>
          <a:xfrm>
            <a:off x="7337102" y="6398878"/>
            <a:ext cx="419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154429" y="6398878"/>
            <a:ext cx="449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11602477" y="6398878"/>
            <a:ext cx="4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839788" y="1734325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 cap="none"/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2"/>
          </p:nvPr>
        </p:nvSpPr>
        <p:spPr>
          <a:xfrm>
            <a:off x="839788" y="2558237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1pPr>
            <a:lvl2pPr marL="914400" lvl="1" indent="-32004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2pPr>
            <a:lvl3pPr marL="1371600" lvl="2" indent="-3200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4pPr>
            <a:lvl5pPr marL="2286000" lvl="4" indent="-3200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3"/>
          </p:nvPr>
        </p:nvSpPr>
        <p:spPr>
          <a:xfrm>
            <a:off x="6172200" y="1734325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 cap="none"/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4"/>
          </p:nvPr>
        </p:nvSpPr>
        <p:spPr>
          <a:xfrm>
            <a:off x="6172200" y="2558237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1pPr>
            <a:lvl2pPr marL="914400" lvl="1" indent="-32004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2pPr>
            <a:lvl3pPr marL="1371600" lvl="2" indent="-3200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4pPr>
            <a:lvl5pPr marL="2286000" lvl="4" indent="-3200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dt" idx="10"/>
          </p:nvPr>
        </p:nvSpPr>
        <p:spPr>
          <a:xfrm>
            <a:off x="7337102" y="6398878"/>
            <a:ext cx="419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ftr" idx="11"/>
          </p:nvPr>
        </p:nvSpPr>
        <p:spPr>
          <a:xfrm>
            <a:off x="154429" y="6398878"/>
            <a:ext cx="449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11602477" y="6398878"/>
            <a:ext cx="4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1143000" y="533401"/>
            <a:ext cx="9906000" cy="13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20"/>
              <a:buChar char="•"/>
              <a:defRPr/>
            </a:lvl1pPr>
            <a:lvl2pPr marL="91440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/>
            </a:lvl2pPr>
            <a:lvl3pPr marL="1371600" lvl="2" indent="-3200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098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/>
            </a:lvl4pPr>
            <a:lvl5pPr marL="2286000" lvl="4" indent="-30987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dt" idx="10"/>
          </p:nvPr>
        </p:nvSpPr>
        <p:spPr>
          <a:xfrm>
            <a:off x="7337102" y="6398878"/>
            <a:ext cx="419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ftr" idx="11"/>
          </p:nvPr>
        </p:nvSpPr>
        <p:spPr>
          <a:xfrm>
            <a:off x="154429" y="6398878"/>
            <a:ext cx="449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ldNum" idx="12"/>
          </p:nvPr>
        </p:nvSpPr>
        <p:spPr>
          <a:xfrm>
            <a:off x="11602477" y="6398878"/>
            <a:ext cx="4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dt" idx="10"/>
          </p:nvPr>
        </p:nvSpPr>
        <p:spPr>
          <a:xfrm>
            <a:off x="7337102" y="6398878"/>
            <a:ext cx="419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ftr" idx="11"/>
          </p:nvPr>
        </p:nvSpPr>
        <p:spPr>
          <a:xfrm>
            <a:off x="154429" y="6398878"/>
            <a:ext cx="449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ldNum" idx="12"/>
          </p:nvPr>
        </p:nvSpPr>
        <p:spPr>
          <a:xfrm>
            <a:off x="11602477" y="6398878"/>
            <a:ext cx="4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lay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dt" idx="10"/>
          </p:nvPr>
        </p:nvSpPr>
        <p:spPr>
          <a:xfrm>
            <a:off x="7337102" y="6398878"/>
            <a:ext cx="419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ftr" idx="11"/>
          </p:nvPr>
        </p:nvSpPr>
        <p:spPr>
          <a:xfrm>
            <a:off x="154429" y="6398878"/>
            <a:ext cx="449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11602477" y="6398878"/>
            <a:ext cx="4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1143000" y="533401"/>
            <a:ext cx="9906000" cy="13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838200" y="1924493"/>
            <a:ext cx="5181600" cy="4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1pPr>
            <a:lvl2pPr marL="914400" lvl="1" indent="-32004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2pPr>
            <a:lvl3pPr marL="1371600" lvl="2" indent="-3200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4pPr>
            <a:lvl5pPr marL="2286000" lvl="4" indent="-3200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2"/>
          </p:nvPr>
        </p:nvSpPr>
        <p:spPr>
          <a:xfrm>
            <a:off x="6172200" y="1924493"/>
            <a:ext cx="5181600" cy="4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1pPr>
            <a:lvl2pPr marL="914400" lvl="1" indent="-32004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2pPr>
            <a:lvl3pPr marL="1371600" lvl="2" indent="-3200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4pPr>
            <a:lvl5pPr marL="2286000" lvl="4" indent="-3200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dt" idx="10"/>
          </p:nvPr>
        </p:nvSpPr>
        <p:spPr>
          <a:xfrm>
            <a:off x="7337102" y="6398878"/>
            <a:ext cx="419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ftr" idx="11"/>
          </p:nvPr>
        </p:nvSpPr>
        <p:spPr>
          <a:xfrm>
            <a:off x="154429" y="6398878"/>
            <a:ext cx="449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ldNum" idx="12"/>
          </p:nvPr>
        </p:nvSpPr>
        <p:spPr>
          <a:xfrm>
            <a:off x="11602477" y="6398878"/>
            <a:ext cx="4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1143000" y="533401"/>
            <a:ext cx="9906000" cy="13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dt" idx="10"/>
          </p:nvPr>
        </p:nvSpPr>
        <p:spPr>
          <a:xfrm>
            <a:off x="7337102" y="6398878"/>
            <a:ext cx="419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ftr" idx="11"/>
          </p:nvPr>
        </p:nvSpPr>
        <p:spPr>
          <a:xfrm>
            <a:off x="154429" y="6398878"/>
            <a:ext cx="449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ldNum" idx="12"/>
          </p:nvPr>
        </p:nvSpPr>
        <p:spPr>
          <a:xfrm>
            <a:off x="11602477" y="6398878"/>
            <a:ext cx="4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1pPr>
            <a:lvl2pPr marL="914400" lvl="1" indent="-37084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40"/>
              <a:buChar char="•"/>
              <a:defRPr sz="2800"/>
            </a:lvl2pPr>
            <a:lvl3pPr marL="1371600" lvl="2" indent="-35051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20"/>
              <a:buChar char="•"/>
              <a:defRPr sz="2400"/>
            </a:lvl3pPr>
            <a:lvl4pPr marL="182880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2000"/>
            </a:lvl4pPr>
            <a:lvl5pPr marL="2286000" lvl="4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/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400"/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60"/>
              <a:buNone/>
              <a:defRPr sz="1200"/>
            </a:lvl3pPr>
            <a:lvl4pPr marL="182880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1000"/>
            </a:lvl4pPr>
            <a:lvl5pPr marL="228600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dt" idx="10"/>
          </p:nvPr>
        </p:nvSpPr>
        <p:spPr>
          <a:xfrm>
            <a:off x="7337102" y="6398878"/>
            <a:ext cx="419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ftr" idx="11"/>
          </p:nvPr>
        </p:nvSpPr>
        <p:spPr>
          <a:xfrm>
            <a:off x="154429" y="6398878"/>
            <a:ext cx="449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ldNum" idx="12"/>
          </p:nvPr>
        </p:nvSpPr>
        <p:spPr>
          <a:xfrm>
            <a:off x="11602477" y="6398878"/>
            <a:ext cx="4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6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/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400"/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60"/>
              <a:buNone/>
              <a:defRPr sz="1200"/>
            </a:lvl3pPr>
            <a:lvl4pPr marL="182880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1000"/>
            </a:lvl4pPr>
            <a:lvl5pPr marL="228600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dt" idx="10"/>
          </p:nvPr>
        </p:nvSpPr>
        <p:spPr>
          <a:xfrm>
            <a:off x="7337102" y="6398878"/>
            <a:ext cx="419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ftr" idx="11"/>
          </p:nvPr>
        </p:nvSpPr>
        <p:spPr>
          <a:xfrm>
            <a:off x="154429" y="6398878"/>
            <a:ext cx="449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ldNum" idx="12"/>
          </p:nvPr>
        </p:nvSpPr>
        <p:spPr>
          <a:xfrm>
            <a:off x="11602477" y="6398878"/>
            <a:ext cx="4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1143000" y="533401"/>
            <a:ext cx="9906000" cy="13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 rot="5400000">
            <a:off x="4083750" y="-931196"/>
            <a:ext cx="4024500" cy="9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1pPr>
            <a:lvl2pPr marL="914400" lvl="1" indent="-32004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2pPr>
            <a:lvl3pPr marL="1371600" lvl="2" indent="-3200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4pPr>
            <a:lvl5pPr marL="2286000" lvl="4" indent="-3200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dt" idx="10"/>
          </p:nvPr>
        </p:nvSpPr>
        <p:spPr>
          <a:xfrm>
            <a:off x="7337102" y="6398878"/>
            <a:ext cx="419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ftr" idx="11"/>
          </p:nvPr>
        </p:nvSpPr>
        <p:spPr>
          <a:xfrm>
            <a:off x="154429" y="6398878"/>
            <a:ext cx="449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sldNum" idx="12"/>
          </p:nvPr>
        </p:nvSpPr>
        <p:spPr>
          <a:xfrm>
            <a:off x="11602477" y="6398878"/>
            <a:ext cx="4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1pPr>
            <a:lvl2pPr marL="914400" lvl="1" indent="-32004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2pPr>
            <a:lvl3pPr marL="1371600" lvl="2" indent="-3200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4pPr>
            <a:lvl5pPr marL="2286000" lvl="4" indent="-3200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dt" idx="10"/>
          </p:nvPr>
        </p:nvSpPr>
        <p:spPr>
          <a:xfrm>
            <a:off x="7337102" y="6398878"/>
            <a:ext cx="419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ftr" idx="11"/>
          </p:nvPr>
        </p:nvSpPr>
        <p:spPr>
          <a:xfrm>
            <a:off x="154429" y="6398878"/>
            <a:ext cx="449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sldNum" idx="12"/>
          </p:nvPr>
        </p:nvSpPr>
        <p:spPr>
          <a:xfrm>
            <a:off x="11602477" y="6398878"/>
            <a:ext cx="4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rtl="0"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/>
            </a:lvl1pPr>
            <a:lvl2pPr marL="914400" lvl="1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rtl="0"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/>
            </a:lvl1pPr>
            <a:lvl2pPr marL="914400" lvl="1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13"/>
          <p:cNvCxnSpPr/>
          <p:nvPr/>
        </p:nvCxnSpPr>
        <p:spPr>
          <a:xfrm flipH="1">
            <a:off x="18" y="0"/>
            <a:ext cx="3119700" cy="685800"/>
          </a:xfrm>
          <a:prstGeom prst="straightConnector1">
            <a:avLst/>
          </a:prstGeom>
          <a:noFill/>
          <a:ln w="12700" cap="flat" cmpd="sng">
            <a:solidFill>
              <a:schemeClr val="accent2">
                <a:alpha val="698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" name="Google Shape;86;p13"/>
          <p:cNvCxnSpPr/>
          <p:nvPr/>
        </p:nvCxnSpPr>
        <p:spPr>
          <a:xfrm flipH="1">
            <a:off x="-132" y="0"/>
            <a:ext cx="903900" cy="6543600"/>
          </a:xfrm>
          <a:prstGeom prst="straightConnector1">
            <a:avLst/>
          </a:prstGeom>
          <a:noFill/>
          <a:ln w="12700" cap="flat" cmpd="sng">
            <a:solidFill>
              <a:schemeClr val="accent2">
                <a:alpha val="698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" name="Google Shape;87;p13"/>
          <p:cNvCxnSpPr/>
          <p:nvPr/>
        </p:nvCxnSpPr>
        <p:spPr>
          <a:xfrm rot="10800000">
            <a:off x="-42862" y="5791201"/>
            <a:ext cx="6286500" cy="1066800"/>
          </a:xfrm>
          <a:prstGeom prst="straightConnector1">
            <a:avLst/>
          </a:prstGeom>
          <a:noFill/>
          <a:ln w="12700" cap="flat" cmpd="sng">
            <a:solidFill>
              <a:schemeClr val="accent2">
                <a:alpha val="698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" name="Google Shape;88;p13"/>
          <p:cNvCxnSpPr/>
          <p:nvPr/>
        </p:nvCxnSpPr>
        <p:spPr>
          <a:xfrm flipH="1">
            <a:off x="8463000" y="5848350"/>
            <a:ext cx="3729000" cy="1009500"/>
          </a:xfrm>
          <a:prstGeom prst="straightConnector1">
            <a:avLst/>
          </a:prstGeom>
          <a:noFill/>
          <a:ln w="12700" cap="flat" cmpd="sng">
            <a:solidFill>
              <a:schemeClr val="accent2">
                <a:alpha val="698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" name="Google Shape;89;p13"/>
          <p:cNvCxnSpPr/>
          <p:nvPr/>
        </p:nvCxnSpPr>
        <p:spPr>
          <a:xfrm flipH="1">
            <a:off x="11543100" y="1647825"/>
            <a:ext cx="648900" cy="5210100"/>
          </a:xfrm>
          <a:prstGeom prst="straightConnector1">
            <a:avLst/>
          </a:prstGeom>
          <a:noFill/>
          <a:ln w="12700" cap="flat" cmpd="sng">
            <a:solidFill>
              <a:schemeClr val="accent2">
                <a:alpha val="698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" name="Google Shape;90;p13"/>
          <p:cNvCxnSpPr/>
          <p:nvPr/>
        </p:nvCxnSpPr>
        <p:spPr>
          <a:xfrm rot="10800000">
            <a:off x="10781700" y="140"/>
            <a:ext cx="1410300" cy="4258200"/>
          </a:xfrm>
          <a:prstGeom prst="straightConnector1">
            <a:avLst/>
          </a:prstGeom>
          <a:noFill/>
          <a:ln w="12700" cap="flat" cmpd="sng">
            <a:solidFill>
              <a:schemeClr val="accent2">
                <a:alpha val="698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" name="Google Shape;91;p13"/>
          <p:cNvCxnSpPr/>
          <p:nvPr/>
        </p:nvCxnSpPr>
        <p:spPr>
          <a:xfrm rot="10800000">
            <a:off x="6529500" y="-4888"/>
            <a:ext cx="5662500" cy="932100"/>
          </a:xfrm>
          <a:prstGeom prst="straightConnector1">
            <a:avLst/>
          </a:prstGeom>
          <a:noFill/>
          <a:ln w="12700" cap="flat" cmpd="sng">
            <a:solidFill>
              <a:schemeClr val="accent2">
                <a:alpha val="698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1143000" y="533401"/>
            <a:ext cx="9906000" cy="13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Play"/>
              <a:buNone/>
              <a:defRPr sz="4400" b="0" i="1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05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200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98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987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7337102" y="6398878"/>
            <a:ext cx="419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154429" y="6398878"/>
            <a:ext cx="449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11602477" y="6398878"/>
            <a:ext cx="4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.jpg"/><Relationship Id="rId7" Type="http://schemas.openxmlformats.org/officeDocument/2006/relationships/hyperlink" Target="mailto:p.h.m.d.Oca@Leeds.ac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76" name="Google Shape;176;p26"/>
          <p:cNvSpPr txBox="1">
            <a:spLocks noGrp="1"/>
          </p:cNvSpPr>
          <p:nvPr>
            <p:ph type="ctrTitle"/>
          </p:nvPr>
        </p:nvSpPr>
        <p:spPr>
          <a:xfrm>
            <a:off x="1027011" y="752871"/>
            <a:ext cx="6933000" cy="3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lay"/>
              <a:buNone/>
            </a:pPr>
            <a:r>
              <a:rPr lang="en-GB" sz="6000"/>
              <a:t>SMES AND FLOODING</a:t>
            </a:r>
            <a:endParaRPr sz="5600"/>
          </a:p>
        </p:txBody>
      </p:sp>
      <p:sp>
        <p:nvSpPr>
          <p:cNvPr id="177" name="Google Shape;177;p26"/>
          <p:cNvSpPr txBox="1">
            <a:spLocks noGrp="1"/>
          </p:cNvSpPr>
          <p:nvPr>
            <p:ph type="subTitle" idx="1"/>
          </p:nvPr>
        </p:nvSpPr>
        <p:spPr>
          <a:xfrm>
            <a:off x="2431245" y="856974"/>
            <a:ext cx="5916900" cy="10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BRIDGING THE KNOWLEDGE GAP TO BOOST SME FLOOD RESILIENCE</a:t>
            </a:r>
            <a:endParaRPr/>
          </a:p>
        </p:txBody>
      </p:sp>
      <p:pic>
        <p:nvPicPr>
          <p:cNvPr id="178" name="Google Shape;178;p26"/>
          <p:cNvPicPr preferRelativeResize="0"/>
          <p:nvPr/>
        </p:nvPicPr>
        <p:blipFill rotWithShape="1">
          <a:blip r:embed="rId3">
            <a:alphaModFix/>
          </a:blip>
          <a:srcRect l="33656" r="31881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 extrusionOk="0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  <a:noFill/>
          <a:ln>
            <a:noFill/>
          </a:ln>
        </p:spPr>
      </p:pic>
      <p:cxnSp>
        <p:nvCxnSpPr>
          <p:cNvPr id="179" name="Google Shape;179;p26"/>
          <p:cNvCxnSpPr/>
          <p:nvPr/>
        </p:nvCxnSpPr>
        <p:spPr>
          <a:xfrm rot="10800000">
            <a:off x="8878180" y="-84"/>
            <a:ext cx="345300" cy="6881400"/>
          </a:xfrm>
          <a:prstGeom prst="straightConnector1">
            <a:avLst/>
          </a:prstGeom>
          <a:noFill/>
          <a:ln w="12700" cap="flat" cmpd="sng">
            <a:solidFill>
              <a:schemeClr val="accent2">
                <a:alpha val="698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0" name="Google Shape;180;p26"/>
          <p:cNvCxnSpPr/>
          <p:nvPr/>
        </p:nvCxnSpPr>
        <p:spPr>
          <a:xfrm rot="10800000">
            <a:off x="6794101" y="-4626"/>
            <a:ext cx="5397900" cy="1041300"/>
          </a:xfrm>
          <a:prstGeom prst="straightConnector1">
            <a:avLst/>
          </a:prstGeom>
          <a:noFill/>
          <a:ln w="12700" cap="flat" cmpd="sng">
            <a:solidFill>
              <a:schemeClr val="accent2">
                <a:alpha val="698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1" name="Google Shape;181;p26" descr="A picture containing building, toy, bric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397" y="188572"/>
            <a:ext cx="1802532" cy="1802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0397" y="6005405"/>
            <a:ext cx="7345874" cy="7239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 txBox="1"/>
          <p:nvPr/>
        </p:nvSpPr>
        <p:spPr>
          <a:xfrm>
            <a:off x="1094786" y="5047124"/>
            <a:ext cx="473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Confluence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8th June, 2021</a:t>
            </a:r>
            <a:endParaRPr/>
          </a:p>
        </p:txBody>
      </p:sp>
      <p:sp>
        <p:nvSpPr>
          <p:cNvPr id="184" name="Google Shape;184;p26"/>
          <p:cNvSpPr txBox="1"/>
          <p:nvPr/>
        </p:nvSpPr>
        <p:spPr>
          <a:xfrm>
            <a:off x="1161520" y="3990475"/>
            <a:ext cx="7241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Dr Paola Sakai</a:t>
            </a:r>
            <a:endParaRPr sz="25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UKRI Research and Innovation Fellow</a:t>
            </a:r>
            <a:endParaRPr sz="25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7" descr="Timeli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440" t="20489" r="4807" b="6383"/>
          <a:stretch/>
        </p:blipFill>
        <p:spPr>
          <a:xfrm>
            <a:off x="1403946" y="1006479"/>
            <a:ext cx="9234575" cy="545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3415505" y="-16114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Play"/>
              <a:buNone/>
            </a:pPr>
            <a:r>
              <a:rPr lang="en-GB">
                <a:solidFill>
                  <a:schemeClr val="dk2"/>
                </a:solidFill>
              </a:rPr>
              <a:t>Project aims &amp; objectives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/>
          <p:nvPr/>
        </p:nvSpPr>
        <p:spPr>
          <a:xfrm>
            <a:off x="-1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8"/>
          <p:cNvSpPr txBox="1">
            <a:spLocks noGrp="1"/>
          </p:cNvSpPr>
          <p:nvPr>
            <p:ph type="title"/>
          </p:nvPr>
        </p:nvSpPr>
        <p:spPr>
          <a:xfrm>
            <a:off x="-2409173" y="170412"/>
            <a:ext cx="10179000" cy="13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</a:pPr>
            <a:r>
              <a:rPr lang="en-GB" sz="5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TAE</a:t>
            </a:r>
            <a:r>
              <a:rPr lang="en-GB" sz="5200">
                <a:latin typeface="Arial"/>
                <a:ea typeface="Arial"/>
                <a:cs typeface="Arial"/>
                <a:sym typeface="Arial"/>
              </a:rPr>
              <a:t>C</a:t>
            </a:r>
            <a:endParaRPr sz="5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28" descr="Timeli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440" t="20489" r="4807" b="6383"/>
          <a:stretch/>
        </p:blipFill>
        <p:spPr>
          <a:xfrm>
            <a:off x="841829" y="2756171"/>
            <a:ext cx="4818743" cy="2844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28"/>
          <p:cNvCxnSpPr/>
          <p:nvPr/>
        </p:nvCxnSpPr>
        <p:spPr>
          <a:xfrm>
            <a:off x="3185100" y="1792725"/>
            <a:ext cx="0" cy="87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0" name="Google Shape;200;p28"/>
          <p:cNvCxnSpPr/>
          <p:nvPr/>
        </p:nvCxnSpPr>
        <p:spPr>
          <a:xfrm>
            <a:off x="3301375" y="1729475"/>
            <a:ext cx="825300" cy="94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01" name="Google Shape;20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1200" y="1792713"/>
            <a:ext cx="4572000" cy="34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8"/>
          <p:cNvSpPr txBox="1"/>
          <p:nvPr/>
        </p:nvSpPr>
        <p:spPr>
          <a:xfrm>
            <a:off x="3539200" y="857539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052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A212F"/>
              </a:buClr>
              <a:buSzPts val="1440"/>
              <a:buFont typeface="Arial"/>
              <a:buNone/>
            </a:pPr>
            <a:r>
              <a:rPr lang="en-GB" sz="1800" b="1" i="0" u="none" strike="noStrike" cap="none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</a:t>
            </a:r>
            <a:r>
              <a:rPr lang="en-GB" sz="1800" b="1" i="0" u="none" strike="noStrike" cap="none">
                <a:solidFill>
                  <a:srgbClr val="1A212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ool to </a:t>
            </a:r>
            <a:r>
              <a:rPr lang="en-GB" sz="1800" b="1" i="0" u="none" strike="noStrike" cap="none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r>
              <a:rPr lang="en-GB" sz="1800" b="1" i="0" u="none" strike="noStrike" cap="none">
                <a:solidFill>
                  <a:srgbClr val="1A212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ssess </a:t>
            </a:r>
            <a:r>
              <a:rPr lang="en-GB" sz="1800" b="1" i="0" u="none" strike="noStrike" cap="none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</a:t>
            </a:r>
            <a:r>
              <a:rPr lang="en-GB" sz="1800" b="1">
                <a:solidFill>
                  <a:srgbClr val="1A212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conomic</a:t>
            </a:r>
            <a:r>
              <a:rPr lang="en-GB" sz="1800" b="1" i="0" u="none" strike="noStrike" cap="none">
                <a:solidFill>
                  <a:srgbClr val="1A212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800" b="1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</a:t>
            </a:r>
            <a:r>
              <a:rPr lang="en-GB" sz="1800" b="1" i="0" u="none" strike="noStrike" cap="none">
                <a:solidFill>
                  <a:srgbClr val="1A212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osts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/>
          <p:nvPr/>
        </p:nvSpPr>
        <p:spPr>
          <a:xfrm>
            <a:off x="-1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-2409173" y="170412"/>
            <a:ext cx="10179000" cy="13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</a:pPr>
            <a:r>
              <a:rPr lang="en-GB" sz="5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TAER</a:t>
            </a:r>
            <a:endParaRPr sz="5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29" descr="Timeli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440" t="20489" r="4807" b="6383"/>
          <a:stretch/>
        </p:blipFill>
        <p:spPr>
          <a:xfrm>
            <a:off x="841829" y="2756171"/>
            <a:ext cx="4818743" cy="2844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29"/>
          <p:cNvCxnSpPr/>
          <p:nvPr/>
        </p:nvCxnSpPr>
        <p:spPr>
          <a:xfrm>
            <a:off x="2271650" y="1785675"/>
            <a:ext cx="0" cy="87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1" name="Google Shape;211;p29"/>
          <p:cNvCxnSpPr/>
          <p:nvPr/>
        </p:nvCxnSpPr>
        <p:spPr>
          <a:xfrm flipH="1">
            <a:off x="1386350" y="1785675"/>
            <a:ext cx="885300" cy="88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12" name="Google Shape;21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6202" y="1533525"/>
            <a:ext cx="5154650" cy="435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3565425" y="545814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052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A212F"/>
              </a:buClr>
              <a:buSzPts val="1440"/>
              <a:buFont typeface="Arial"/>
              <a:buNone/>
            </a:pPr>
            <a:r>
              <a:rPr lang="en-GB" sz="1800" b="1" i="0" u="none" strike="noStrike" cap="none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</a:t>
            </a:r>
            <a:r>
              <a:rPr lang="en-GB" sz="1800" b="1" i="0" u="none" strike="noStrike" cap="none">
                <a:solidFill>
                  <a:srgbClr val="1A212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ool to </a:t>
            </a:r>
            <a:r>
              <a:rPr lang="en-GB" sz="1800" b="1" i="0" u="none" strike="noStrike" cap="none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r>
              <a:rPr lang="en-GB" sz="1800" b="1" i="0" u="none" strike="noStrike" cap="none">
                <a:solidFill>
                  <a:srgbClr val="1A212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ssess </a:t>
            </a:r>
            <a:r>
              <a:rPr lang="en-GB" sz="1800" b="1" i="0" u="none" strike="noStrike" cap="none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</a:t>
            </a:r>
            <a:r>
              <a:rPr lang="en-GB" sz="1800" b="1" i="0" u="none" strike="noStrike" cap="none">
                <a:solidFill>
                  <a:srgbClr val="1A212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ffective </a:t>
            </a:r>
            <a:r>
              <a:rPr lang="en-GB" sz="1800" b="1" i="0" u="none" strike="noStrike" cap="none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</a:t>
            </a:r>
            <a:r>
              <a:rPr lang="en-GB" sz="1800" b="1" i="0" u="none" strike="noStrike" cap="none">
                <a:solidFill>
                  <a:srgbClr val="1A212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esilience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/>
          <p:nvPr/>
        </p:nvSpPr>
        <p:spPr>
          <a:xfrm>
            <a:off x="-1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0"/>
          <p:cNvSpPr txBox="1">
            <a:spLocks noGrp="1"/>
          </p:cNvSpPr>
          <p:nvPr>
            <p:ph type="title"/>
          </p:nvPr>
        </p:nvSpPr>
        <p:spPr>
          <a:xfrm>
            <a:off x="938727" y="-284613"/>
            <a:ext cx="10179000" cy="13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</a:pPr>
            <a:r>
              <a:rPr lang="en-GB" sz="5200">
                <a:latin typeface="Arial"/>
                <a:ea typeface="Arial"/>
                <a:cs typeface="Arial"/>
                <a:sym typeface="Arial"/>
              </a:rPr>
              <a:t>Tools development process</a:t>
            </a:r>
            <a:endParaRPr sz="5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063" y="3303200"/>
            <a:ext cx="4660075" cy="35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1601" y="3221875"/>
            <a:ext cx="4923800" cy="35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6290" y="1120275"/>
            <a:ext cx="3656400" cy="1918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3" name="Google Shape;223;p30"/>
          <p:cNvSpPr txBox="1"/>
          <p:nvPr/>
        </p:nvSpPr>
        <p:spPr>
          <a:xfrm>
            <a:off x="-353725" y="2555175"/>
            <a:ext cx="55008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052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A212F"/>
              </a:buClr>
              <a:buSzPts val="1440"/>
              <a:buFont typeface="Arial"/>
              <a:buNone/>
            </a:pPr>
            <a:r>
              <a:rPr lang="en-GB" sz="1800" b="1" i="0" u="none" strike="noStrike" cap="none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</a:t>
            </a:r>
            <a:r>
              <a:rPr lang="en-GB" sz="1800" b="1" i="0" u="none" strike="noStrike" cap="none">
                <a:solidFill>
                  <a:srgbClr val="1A212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ool to </a:t>
            </a:r>
            <a:r>
              <a:rPr lang="en-GB" sz="1800" b="1" i="0" u="none" strike="noStrike" cap="none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r>
              <a:rPr lang="en-GB" sz="1800" b="1" i="0" u="none" strike="noStrike" cap="none">
                <a:solidFill>
                  <a:srgbClr val="1A212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ssess </a:t>
            </a:r>
            <a:r>
              <a:rPr lang="en-GB" sz="1800" b="1" i="0" u="none" strike="noStrike" cap="none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</a:t>
            </a:r>
            <a:r>
              <a:rPr lang="en-GB" sz="1800" b="1">
                <a:solidFill>
                  <a:srgbClr val="1A212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conomic</a:t>
            </a:r>
            <a:r>
              <a:rPr lang="en-GB" sz="1800" b="1" i="0" u="none" strike="noStrike" cap="none">
                <a:solidFill>
                  <a:srgbClr val="1A212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800" b="1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</a:t>
            </a:r>
            <a:r>
              <a:rPr lang="en-GB" sz="1800" b="1" i="0" u="none" strike="noStrike" cap="none">
                <a:solidFill>
                  <a:srgbClr val="1A212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osts</a:t>
            </a:r>
            <a:endParaRPr/>
          </a:p>
        </p:txBody>
      </p:sp>
      <p:sp>
        <p:nvSpPr>
          <p:cNvPr id="224" name="Google Shape;224;p30"/>
          <p:cNvSpPr txBox="1"/>
          <p:nvPr/>
        </p:nvSpPr>
        <p:spPr>
          <a:xfrm>
            <a:off x="6717400" y="2500950"/>
            <a:ext cx="57522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052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A212F"/>
              </a:buClr>
              <a:buSzPts val="1440"/>
              <a:buFont typeface="Arial"/>
              <a:buNone/>
            </a:pPr>
            <a:r>
              <a:rPr lang="en-GB" sz="1800" b="1" i="0" u="none" strike="noStrike" cap="none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</a:t>
            </a:r>
            <a:r>
              <a:rPr lang="en-GB" sz="1800" b="1" i="0" u="none" strike="noStrike" cap="none">
                <a:solidFill>
                  <a:srgbClr val="1A212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ool to </a:t>
            </a:r>
            <a:r>
              <a:rPr lang="en-GB" sz="1800" b="1" i="0" u="none" strike="noStrike" cap="none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r>
              <a:rPr lang="en-GB" sz="1800" b="1" i="0" u="none" strike="noStrike" cap="none">
                <a:solidFill>
                  <a:srgbClr val="1A212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ssess </a:t>
            </a:r>
            <a:r>
              <a:rPr lang="en-GB" sz="1800" b="1" i="0" u="none" strike="noStrike" cap="none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</a:t>
            </a:r>
            <a:r>
              <a:rPr lang="en-GB" sz="1800" b="1" i="0" u="none" strike="noStrike" cap="none">
                <a:solidFill>
                  <a:srgbClr val="1A212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ffective </a:t>
            </a:r>
            <a:r>
              <a:rPr lang="en-GB" sz="1800" b="1" i="0" u="none" strike="noStrike" cap="none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</a:t>
            </a:r>
            <a:r>
              <a:rPr lang="en-GB" sz="1800" b="1" i="0" u="none" strike="noStrike" cap="none">
                <a:solidFill>
                  <a:srgbClr val="1A212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esilience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"/>
            <a:ext cx="12192000" cy="685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1"/>
          <p:cNvPicPr preferRelativeResize="0"/>
          <p:nvPr/>
        </p:nvPicPr>
        <p:blipFill rotWithShape="1">
          <a:blip r:embed="rId4">
            <a:alphaModFix/>
          </a:blip>
          <a:srcRect r="3297" b="146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7700" y="4449232"/>
            <a:ext cx="3923175" cy="113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1"/>
          <p:cNvSpPr txBox="1"/>
          <p:nvPr/>
        </p:nvSpPr>
        <p:spPr>
          <a:xfrm>
            <a:off x="1302707" y="5936375"/>
            <a:ext cx="7019168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-GB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www.eventbrite.co.uk</a:t>
            </a:r>
            <a:r>
              <a:rPr lang="en-GB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/e/boosting-smes-flood-resilience-through-collaboration-tickets-146938957377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234" name="Google Shape;23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83276" y="1098675"/>
            <a:ext cx="2722375" cy="386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40" name="Google Shape;240;p32"/>
          <p:cNvPicPr preferRelativeResize="0"/>
          <p:nvPr/>
        </p:nvPicPr>
        <p:blipFill rotWithShape="1">
          <a:blip r:embed="rId3">
            <a:alphaModFix/>
          </a:blip>
          <a:srcRect l="33656" r="31881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 extrusionOk="0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  <a:noFill/>
          <a:ln>
            <a:noFill/>
          </a:ln>
        </p:spPr>
      </p:pic>
      <p:cxnSp>
        <p:nvCxnSpPr>
          <p:cNvPr id="241" name="Google Shape;241;p32"/>
          <p:cNvCxnSpPr/>
          <p:nvPr/>
        </p:nvCxnSpPr>
        <p:spPr>
          <a:xfrm rot="10800000">
            <a:off x="8878180" y="-84"/>
            <a:ext cx="345300" cy="6881400"/>
          </a:xfrm>
          <a:prstGeom prst="straightConnector1">
            <a:avLst/>
          </a:prstGeom>
          <a:noFill/>
          <a:ln w="12700" cap="flat" cmpd="sng">
            <a:solidFill>
              <a:schemeClr val="accent2">
                <a:alpha val="698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32"/>
          <p:cNvCxnSpPr/>
          <p:nvPr/>
        </p:nvCxnSpPr>
        <p:spPr>
          <a:xfrm rot="10800000">
            <a:off x="6794101" y="-4626"/>
            <a:ext cx="5397900" cy="1041300"/>
          </a:xfrm>
          <a:prstGeom prst="straightConnector1">
            <a:avLst/>
          </a:prstGeom>
          <a:noFill/>
          <a:ln w="12700" cap="flat" cmpd="sng">
            <a:solidFill>
              <a:schemeClr val="accent2">
                <a:alpha val="698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3" name="Google Shape;243;p32" descr="A picture containing building, toy, bric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397" y="188572"/>
            <a:ext cx="1802532" cy="1802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0397" y="6005405"/>
            <a:ext cx="7345874" cy="7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55916" y="143138"/>
            <a:ext cx="5531218" cy="369290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2"/>
          <p:cNvSpPr txBox="1">
            <a:spLocks noGrp="1"/>
          </p:cNvSpPr>
          <p:nvPr>
            <p:ph type="subTitle" idx="1"/>
          </p:nvPr>
        </p:nvSpPr>
        <p:spPr>
          <a:xfrm>
            <a:off x="486437" y="3069679"/>
            <a:ext cx="59169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"/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Dr </a:t>
            </a:r>
            <a:r>
              <a:rPr lang="en-GB" cap="none">
                <a:latin typeface="Lato"/>
                <a:ea typeface="Lato"/>
                <a:cs typeface="Lato"/>
                <a:sym typeface="Lato"/>
              </a:rPr>
              <a:t>Paola Sakai </a:t>
            </a:r>
            <a:r>
              <a:rPr lang="en-GB" u="sng">
                <a:solidFill>
                  <a:schemeClr val="hlink"/>
                </a:solidFill>
                <a:hlinkClick r:id="rId7"/>
              </a:rPr>
              <a:t>P.H.M.D.</a:t>
            </a:r>
            <a:r>
              <a:rPr lang="en-GB" u="sng" cap="none">
                <a:solidFill>
                  <a:schemeClr val="hlink"/>
                </a:solidFill>
                <a:hlinkClick r:id="rId7"/>
              </a:rPr>
              <a:t>Oca</a:t>
            </a:r>
            <a:r>
              <a:rPr lang="en-GB" u="sng">
                <a:solidFill>
                  <a:schemeClr val="hlink"/>
                </a:solidFill>
                <a:hlinkClick r:id="rId7"/>
              </a:rPr>
              <a:t>@</a:t>
            </a:r>
            <a:r>
              <a:rPr lang="en-GB" u="sng" cap="none">
                <a:solidFill>
                  <a:schemeClr val="hlink"/>
                </a:solidFill>
                <a:hlinkClick r:id="rId7"/>
              </a:rPr>
              <a:t>Leeds.ac.uk</a:t>
            </a:r>
            <a:r>
              <a:rPr lang="en-GB" cap="none"/>
              <a:t>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None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247" name="Google Shape;247;p32"/>
          <p:cNvSpPr txBox="1"/>
          <p:nvPr/>
        </p:nvSpPr>
        <p:spPr>
          <a:xfrm>
            <a:off x="972102" y="4072802"/>
            <a:ext cx="3541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en-GB" sz="1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PaolaSakai</a:t>
            </a:r>
            <a:endParaRPr sz="1800" b="0" i="0" u="none" strike="noStrike" cap="none">
              <a:solidFill>
                <a:schemeClr val="dk2"/>
              </a:solidFill>
              <a:highlight>
                <a:srgbClr val="FFFF00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248;p32"/>
          <p:cNvGrpSpPr/>
          <p:nvPr/>
        </p:nvGrpSpPr>
        <p:grpSpPr>
          <a:xfrm>
            <a:off x="575337" y="4970052"/>
            <a:ext cx="6313665" cy="467166"/>
            <a:chOff x="575337" y="4610711"/>
            <a:chExt cx="6313665" cy="467166"/>
          </a:xfrm>
        </p:grpSpPr>
        <p:pic>
          <p:nvPicPr>
            <p:cNvPr id="249" name="Google Shape;249;p3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75337" y="4610711"/>
              <a:ext cx="355600" cy="355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32"/>
            <p:cNvSpPr txBox="1"/>
            <p:nvPr/>
          </p:nvSpPr>
          <p:spPr>
            <a:xfrm>
              <a:off x="972102" y="4620377"/>
              <a:ext cx="5916900" cy="45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40"/>
                <a:buFont typeface="Arial"/>
                <a:buNone/>
              </a:pPr>
              <a:r>
                <a:rPr lang="en-GB" sz="1800" b="0" i="0" u="none" strike="noStrike" cap="none">
                  <a:solidFill>
                    <a:schemeClr val="dk2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@SMEsandFloodResilience		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40"/>
                <a:buFont typeface="Arial"/>
                <a:buNone/>
              </a:pPr>
              <a:endParaRPr sz="18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40"/>
                <a:buFont typeface="Arial"/>
                <a:buNone/>
              </a:pPr>
              <a:endParaRPr sz="18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pic>
        <p:nvPicPr>
          <p:cNvPr id="251" name="Google Shape;251;p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3387" y="4293073"/>
            <a:ext cx="338718" cy="338718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2"/>
          <p:cNvSpPr txBox="1"/>
          <p:nvPr/>
        </p:nvSpPr>
        <p:spPr>
          <a:xfrm>
            <a:off x="970700" y="44321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4546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@SMEResilienceUK</a:t>
            </a:r>
            <a:endParaRPr sz="1800">
              <a:solidFill>
                <a:srgbClr val="44546A"/>
              </a:solidFill>
              <a:highlight>
                <a:srgbClr val="FFFF00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LinesVTI">
  <a:themeElements>
    <a:clrScheme name="AnalogousFromRegularSeedLeftStep">
      <a:dk1>
        <a:srgbClr val="000000"/>
      </a:dk1>
      <a:lt1>
        <a:srgbClr val="FFFFFF"/>
      </a:lt1>
      <a:dk2>
        <a:srgbClr val="1A212F"/>
      </a:dk2>
      <a:lt2>
        <a:srgbClr val="F0F3F3"/>
      </a:lt2>
      <a:accent1>
        <a:srgbClr val="D1483E"/>
      </a:accent1>
      <a:accent2>
        <a:srgbClr val="C02D60"/>
      </a:accent2>
      <a:accent3>
        <a:srgbClr val="D13EAF"/>
      </a:accent3>
      <a:accent4>
        <a:srgbClr val="A52DC0"/>
      </a:accent4>
      <a:accent5>
        <a:srgbClr val="793ED1"/>
      </a:accent5>
      <a:accent6>
        <a:srgbClr val="3B3EC4"/>
      </a:accent6>
      <a:hlink>
        <a:srgbClr val="3599A0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96</Words>
  <Application>Microsoft Macintosh PowerPoint</Application>
  <PresentationFormat>Widescreen</PresentationFormat>
  <Paragraphs>22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Open Sans Light</vt:lpstr>
      <vt:lpstr>Arial</vt:lpstr>
      <vt:lpstr>Play</vt:lpstr>
      <vt:lpstr>Lato</vt:lpstr>
      <vt:lpstr>Calibri</vt:lpstr>
      <vt:lpstr>Office Theme</vt:lpstr>
      <vt:lpstr>AngleLinesVTI</vt:lpstr>
      <vt:lpstr>SMES AND FLOODING</vt:lpstr>
      <vt:lpstr>Project aims &amp; objectives</vt:lpstr>
      <vt:lpstr>TAEC</vt:lpstr>
      <vt:lpstr>TAER</vt:lpstr>
      <vt:lpstr>Tools development process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SMES AND FLOODING</dc:title>
  <cp:lastModifiedBy>Paola Sakai</cp:lastModifiedBy>
  <cp:revision>1</cp:revision>
  <dcterms:modified xsi:type="dcterms:W3CDTF">2021-06-02T21:25:26Z</dcterms:modified>
</cp:coreProperties>
</file>