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  <p:sldMasterId id="2147483672" r:id="rId2"/>
  </p:sldMasterIdLst>
  <p:notesMasterIdLst>
    <p:notesMasterId r:id="rId1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Lato" panose="020F0302020204030203" pitchFamily="34" charset="77"/>
      <p:regular r:id="rId15"/>
      <p:bold r:id="rId16"/>
      <p:italic r:id="rId17"/>
      <p:boldItalic r:id="rId18"/>
    </p:embeddedFont>
    <p:embeddedFont>
      <p:font typeface="Open Sans Light" panose="020B0306030504020204" pitchFamily="34" charset="0"/>
      <p:regular r:id="rId19"/>
      <p:bold r:id="rId20"/>
      <p:italic r:id="rId21"/>
      <p:boldItalic r:id="rId22"/>
    </p:embeddedFont>
    <p:embeddedFont>
      <p:font typeface="Play" pitchFamily="2" charset="0"/>
      <p:regular r:id="rId23"/>
      <p:bold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 snapToObjects="1">
      <p:cViewPr varScale="1">
        <p:scale>
          <a:sx n="102" d="100"/>
          <a:sy n="102" d="100"/>
        </p:scale>
        <p:origin x="192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11.fntdata"/><Relationship Id="rId7" Type="http://schemas.openxmlformats.org/officeDocument/2006/relationships/slide" Target="slides/slide5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3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de48bd7af6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gde48bd7af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d02cf2e51c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d02cf2e51c_0_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gd02cf2e51c_0_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d5ac10252d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4" name="Google Shape;194;gd5ac10252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d5ac10252d_0_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5" name="Google Shape;205;gd5ac10252d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d5ac10252d_0_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6" name="Google Shape;216;gd5ac10252d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de48bd7af6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de48bd7af6_0_20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gde48bd7af6_0_20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de48bd7af6_0_50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gde48bd7af6_0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30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Play"/>
              <a:buNone/>
              <a:defRPr sz="6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subTitle" idx="1"/>
          </p:nvPr>
        </p:nvSpPr>
        <p:spPr>
          <a:xfrm>
            <a:off x="1524000" y="4386729"/>
            <a:ext cx="9144000" cy="11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40"/>
              <a:buNone/>
              <a:defRPr sz="1800" b="1" cap="none"/>
            </a:lvl1pPr>
            <a:lvl2pPr lvl="1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1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body" idx="1"/>
          </p:nvPr>
        </p:nvSpPr>
        <p:spPr>
          <a:xfrm>
            <a:off x="839788" y="1734325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000" b="1" cap="none"/>
            </a:lvl1pPr>
            <a:lvl2pPr marL="9144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000" b="1"/>
            </a:lvl2pPr>
            <a:lvl3pPr marL="13716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None/>
              <a:defRPr sz="1800" b="1"/>
            </a:lvl3pPr>
            <a:lvl4pPr marL="182880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None/>
              <a:defRPr sz="1600" b="1"/>
            </a:lvl4pPr>
            <a:lvl5pPr marL="228600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body" idx="2"/>
          </p:nvPr>
        </p:nvSpPr>
        <p:spPr>
          <a:xfrm>
            <a:off x="839788" y="2558237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1pPr>
            <a:lvl2pPr marL="914400" lvl="1" indent="-32004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2pPr>
            <a:lvl3pPr marL="1371600" lvl="2" indent="-3200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3pPr>
            <a:lvl4pPr marL="1828800" lvl="3" indent="-3200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4pPr>
            <a:lvl5pPr marL="2286000" lvl="4" indent="-3200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body" idx="3"/>
          </p:nvPr>
        </p:nvSpPr>
        <p:spPr>
          <a:xfrm>
            <a:off x="6172200" y="1734325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000" b="1" cap="none"/>
            </a:lvl1pPr>
            <a:lvl2pPr marL="9144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000" b="1"/>
            </a:lvl2pPr>
            <a:lvl3pPr marL="13716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None/>
              <a:defRPr sz="1800" b="1"/>
            </a:lvl3pPr>
            <a:lvl4pPr marL="182880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None/>
              <a:defRPr sz="1600" b="1"/>
            </a:lvl4pPr>
            <a:lvl5pPr marL="228600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8" name="Google Shape;108;p15"/>
          <p:cNvSpPr txBox="1">
            <a:spLocks noGrp="1"/>
          </p:cNvSpPr>
          <p:nvPr>
            <p:ph type="body" idx="4"/>
          </p:nvPr>
        </p:nvSpPr>
        <p:spPr>
          <a:xfrm>
            <a:off x="6172200" y="2558237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1pPr>
            <a:lvl2pPr marL="914400" lvl="1" indent="-32004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2pPr>
            <a:lvl3pPr marL="1371600" lvl="2" indent="-3200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3pPr>
            <a:lvl4pPr marL="1828800" lvl="3" indent="-3200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4pPr>
            <a:lvl5pPr marL="2286000" lvl="4" indent="-3200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15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5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1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6"/>
          <p:cNvSpPr txBox="1">
            <a:spLocks noGrp="1"/>
          </p:cNvSpPr>
          <p:nvPr>
            <p:ph type="title"/>
          </p:nvPr>
        </p:nvSpPr>
        <p:spPr>
          <a:xfrm>
            <a:off x="1143000" y="533401"/>
            <a:ext cx="9906000" cy="13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6"/>
          <p:cNvSpPr txBox="1"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920"/>
              <a:buChar char="•"/>
              <a:defRPr/>
            </a:lvl1pPr>
            <a:lvl2pPr marL="914400" lvl="1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/>
            </a:lvl2pPr>
            <a:lvl3pPr marL="1371600" lvl="2" indent="-3200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3pPr>
            <a:lvl4pPr marL="1828800" lvl="3" indent="-30988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Char char="•"/>
              <a:defRPr/>
            </a:lvl4pPr>
            <a:lvl5pPr marL="2286000" lvl="4" indent="-30987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16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6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6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1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7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7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1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Play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92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44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5" name="Google Shape;125;p18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8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8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1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 txBox="1">
            <a:spLocks noGrp="1"/>
          </p:cNvSpPr>
          <p:nvPr>
            <p:ph type="title"/>
          </p:nvPr>
        </p:nvSpPr>
        <p:spPr>
          <a:xfrm>
            <a:off x="1143000" y="533401"/>
            <a:ext cx="9906000" cy="13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9"/>
          <p:cNvSpPr txBox="1">
            <a:spLocks noGrp="1"/>
          </p:cNvSpPr>
          <p:nvPr>
            <p:ph type="body" idx="1"/>
          </p:nvPr>
        </p:nvSpPr>
        <p:spPr>
          <a:xfrm>
            <a:off x="838200" y="1924493"/>
            <a:ext cx="5181600" cy="42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1pPr>
            <a:lvl2pPr marL="914400" lvl="1" indent="-32004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2pPr>
            <a:lvl3pPr marL="1371600" lvl="2" indent="-3200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3pPr>
            <a:lvl4pPr marL="1828800" lvl="3" indent="-3200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4pPr>
            <a:lvl5pPr marL="2286000" lvl="4" indent="-3200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19"/>
          <p:cNvSpPr txBox="1">
            <a:spLocks noGrp="1"/>
          </p:cNvSpPr>
          <p:nvPr>
            <p:ph type="body" idx="2"/>
          </p:nvPr>
        </p:nvSpPr>
        <p:spPr>
          <a:xfrm>
            <a:off x="6172200" y="1924493"/>
            <a:ext cx="5181600" cy="42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1pPr>
            <a:lvl2pPr marL="914400" lvl="1" indent="-32004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2pPr>
            <a:lvl3pPr marL="1371600" lvl="2" indent="-3200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3pPr>
            <a:lvl4pPr marL="1828800" lvl="3" indent="-3200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4pPr>
            <a:lvl5pPr marL="2286000" lvl="4" indent="-3200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19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9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9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1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 txBox="1">
            <a:spLocks noGrp="1"/>
          </p:cNvSpPr>
          <p:nvPr>
            <p:ph type="title"/>
          </p:nvPr>
        </p:nvSpPr>
        <p:spPr>
          <a:xfrm>
            <a:off x="1143000" y="533401"/>
            <a:ext cx="9906000" cy="13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0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0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0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1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Play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11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560"/>
              <a:buChar char="•"/>
              <a:defRPr sz="3200"/>
            </a:lvl1pPr>
            <a:lvl2pPr marL="914400" lvl="1" indent="-37084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40"/>
              <a:buChar char="•"/>
              <a:defRPr sz="2800"/>
            </a:lvl2pPr>
            <a:lvl3pPr marL="1371600" lvl="2" indent="-35051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920"/>
              <a:buChar char="•"/>
              <a:defRPr sz="2400"/>
            </a:lvl3pPr>
            <a:lvl4pPr marL="1828800" lvl="3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2000"/>
            </a:lvl4pPr>
            <a:lvl5pPr marL="2286000" lvl="4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2000"/>
            </a:lvl5pPr>
            <a:lvl6pPr marL="274320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43" name="Google Shape;143;p2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80"/>
              <a:buNone/>
              <a:defRPr sz="1600"/>
            </a:lvl1pPr>
            <a:lvl2pPr marL="9144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20"/>
              <a:buNone/>
              <a:defRPr sz="1400"/>
            </a:lvl2pPr>
            <a:lvl3pPr marL="13716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60"/>
              <a:buNone/>
              <a:defRPr sz="1200"/>
            </a:lvl3pPr>
            <a:lvl4pPr marL="182880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1000"/>
            </a:lvl4pPr>
            <a:lvl5pPr marL="228600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4" name="Google Shape;144;p21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1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1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1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Play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56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4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92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150" name="Google Shape;150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80"/>
              <a:buNone/>
              <a:defRPr sz="1600"/>
            </a:lvl1pPr>
            <a:lvl2pPr marL="9144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20"/>
              <a:buNone/>
              <a:defRPr sz="1400"/>
            </a:lvl2pPr>
            <a:lvl3pPr marL="13716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60"/>
              <a:buNone/>
              <a:defRPr sz="1200"/>
            </a:lvl3pPr>
            <a:lvl4pPr marL="182880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1000"/>
            </a:lvl4pPr>
            <a:lvl5pPr marL="228600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1" name="Google Shape;151;p22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2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2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1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3"/>
          <p:cNvSpPr txBox="1">
            <a:spLocks noGrp="1"/>
          </p:cNvSpPr>
          <p:nvPr>
            <p:ph type="title"/>
          </p:nvPr>
        </p:nvSpPr>
        <p:spPr>
          <a:xfrm>
            <a:off x="1143000" y="533401"/>
            <a:ext cx="9906000" cy="13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3"/>
          <p:cNvSpPr txBox="1">
            <a:spLocks noGrp="1"/>
          </p:cNvSpPr>
          <p:nvPr>
            <p:ph type="body" idx="1"/>
          </p:nvPr>
        </p:nvSpPr>
        <p:spPr>
          <a:xfrm rot="5400000">
            <a:off x="4083750" y="-931196"/>
            <a:ext cx="4024500" cy="99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1pPr>
            <a:lvl2pPr marL="914400" lvl="1" indent="-32004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2pPr>
            <a:lvl3pPr marL="1371600" lvl="2" indent="-3200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3pPr>
            <a:lvl4pPr marL="1828800" lvl="3" indent="-3200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4pPr>
            <a:lvl5pPr marL="2286000" lvl="4" indent="-3200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23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3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3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1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4"/>
          <p:cNvSpPr txBox="1">
            <a:spLocks noGrp="1"/>
          </p:cNvSpPr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4"/>
          <p:cNvSpPr txBox="1">
            <a:spLocks noGrp="1"/>
          </p:cNvSpPr>
          <p:nvPr>
            <p:ph type="body" idx="1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1pPr>
            <a:lvl2pPr marL="914400" lvl="1" indent="-32004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2pPr>
            <a:lvl3pPr marL="1371600" lvl="2" indent="-3200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3pPr>
            <a:lvl4pPr marL="1828800" lvl="3" indent="-3200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4pPr>
            <a:lvl5pPr marL="2286000" lvl="4" indent="-3200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24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4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4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1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rtl="0">
              <a:spcBef>
                <a:spcPts val="1000"/>
              </a:spcBef>
              <a:spcAft>
                <a:spcPts val="0"/>
              </a:spcAft>
              <a:buSzPts val="1900"/>
              <a:buChar char="•"/>
              <a:defRPr sz="1900"/>
            </a:lvl1pPr>
            <a:lvl2pPr marL="914400" lvl="1" indent="-330200" rtl="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rtl="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30200" rtl="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rtl="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30200" rtl="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rtl="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rtl="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rtl="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69" name="Google Shape;169;p2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rtl="0">
              <a:spcBef>
                <a:spcPts val="1000"/>
              </a:spcBef>
              <a:spcAft>
                <a:spcPts val="0"/>
              </a:spcAft>
              <a:buSzPts val="1900"/>
              <a:buChar char="•"/>
              <a:defRPr sz="1900"/>
            </a:lvl1pPr>
            <a:lvl2pPr marL="914400" lvl="1" indent="-330200" rtl="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rtl="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30200" rtl="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rtl="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30200" rtl="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rtl="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rtl="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rtl="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70" name="Google Shape;170;p2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5" name="Google Shape;85;p13"/>
          <p:cNvCxnSpPr/>
          <p:nvPr/>
        </p:nvCxnSpPr>
        <p:spPr>
          <a:xfrm flipH="1">
            <a:off x="18" y="0"/>
            <a:ext cx="3119700" cy="68580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698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6" name="Google Shape;86;p13"/>
          <p:cNvCxnSpPr/>
          <p:nvPr/>
        </p:nvCxnSpPr>
        <p:spPr>
          <a:xfrm flipH="1">
            <a:off x="-132" y="0"/>
            <a:ext cx="903900" cy="654360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698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7" name="Google Shape;87;p13"/>
          <p:cNvCxnSpPr/>
          <p:nvPr/>
        </p:nvCxnSpPr>
        <p:spPr>
          <a:xfrm rot="10800000">
            <a:off x="-42862" y="5791201"/>
            <a:ext cx="6286500" cy="106680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698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8" name="Google Shape;88;p13"/>
          <p:cNvCxnSpPr/>
          <p:nvPr/>
        </p:nvCxnSpPr>
        <p:spPr>
          <a:xfrm flipH="1">
            <a:off x="8463000" y="5848350"/>
            <a:ext cx="3729000" cy="100950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698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9" name="Google Shape;89;p13"/>
          <p:cNvCxnSpPr/>
          <p:nvPr/>
        </p:nvCxnSpPr>
        <p:spPr>
          <a:xfrm flipH="1">
            <a:off x="11543100" y="1647825"/>
            <a:ext cx="648900" cy="521010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698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0" name="Google Shape;90;p13"/>
          <p:cNvCxnSpPr/>
          <p:nvPr/>
        </p:nvCxnSpPr>
        <p:spPr>
          <a:xfrm rot="10800000">
            <a:off x="10781700" y="140"/>
            <a:ext cx="1410300" cy="425820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698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1" name="Google Shape;91;p13"/>
          <p:cNvCxnSpPr/>
          <p:nvPr/>
        </p:nvCxnSpPr>
        <p:spPr>
          <a:xfrm rot="10800000">
            <a:off x="6529500" y="-4888"/>
            <a:ext cx="5662500" cy="93210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698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2" name="Google Shape;92;p13"/>
          <p:cNvSpPr txBox="1">
            <a:spLocks noGrp="1"/>
          </p:cNvSpPr>
          <p:nvPr>
            <p:ph type="title"/>
          </p:nvPr>
        </p:nvSpPr>
        <p:spPr>
          <a:xfrm>
            <a:off x="1143000" y="533401"/>
            <a:ext cx="9906000" cy="13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Play"/>
              <a:buNone/>
              <a:defRPr sz="4400" b="0" i="1" u="none" strike="noStrike" cap="non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052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92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1371600" marR="0" lvl="2" indent="-3200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1828800" marR="0" lvl="3" indent="-30988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2286000" marR="0" lvl="4" indent="-30987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1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marR="0" lvl="0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.jpg"/><Relationship Id="rId7" Type="http://schemas.openxmlformats.org/officeDocument/2006/relationships/hyperlink" Target="mailto:p.h.m.d.Oca@Leeds.ac.uk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76" name="Google Shape;176;p26"/>
          <p:cNvSpPr txBox="1">
            <a:spLocks noGrp="1"/>
          </p:cNvSpPr>
          <p:nvPr>
            <p:ph type="ctrTitle"/>
          </p:nvPr>
        </p:nvSpPr>
        <p:spPr>
          <a:xfrm>
            <a:off x="1027011" y="752871"/>
            <a:ext cx="6933000" cy="3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Play"/>
              <a:buNone/>
            </a:pPr>
            <a:r>
              <a:rPr lang="en-GB" sz="6000"/>
              <a:t>SMES AND FLOODING</a:t>
            </a:r>
            <a:endParaRPr sz="5600"/>
          </a:p>
        </p:txBody>
      </p:sp>
      <p:sp>
        <p:nvSpPr>
          <p:cNvPr id="177" name="Google Shape;177;p26"/>
          <p:cNvSpPr txBox="1">
            <a:spLocks noGrp="1"/>
          </p:cNvSpPr>
          <p:nvPr>
            <p:ph type="subTitle" idx="1"/>
          </p:nvPr>
        </p:nvSpPr>
        <p:spPr>
          <a:xfrm>
            <a:off x="2431245" y="856974"/>
            <a:ext cx="5916900" cy="10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None/>
            </a:pPr>
            <a:r>
              <a:rPr lang="en-GB">
                <a:latin typeface="Lato"/>
                <a:ea typeface="Lato"/>
                <a:cs typeface="Lato"/>
                <a:sym typeface="Lato"/>
              </a:rPr>
              <a:t>BRIDGING THE KNOWLEDGE GAP TO BOOST SME FLOOD RESILIENCE</a:t>
            </a:r>
            <a:endParaRPr/>
          </a:p>
        </p:txBody>
      </p:sp>
      <p:pic>
        <p:nvPicPr>
          <p:cNvPr id="178" name="Google Shape;178;p26"/>
          <p:cNvPicPr preferRelativeResize="0"/>
          <p:nvPr/>
        </p:nvPicPr>
        <p:blipFill rotWithShape="1">
          <a:blip r:embed="rId3">
            <a:alphaModFix/>
          </a:blip>
          <a:srcRect l="33656" r="31881"/>
          <a:stretch/>
        </p:blipFill>
        <p:spPr>
          <a:xfrm>
            <a:off x="8658226" y="-4762"/>
            <a:ext cx="3541857" cy="6886079"/>
          </a:xfrm>
          <a:custGeom>
            <a:avLst/>
            <a:gdLst/>
            <a:ahLst/>
            <a:cxnLst/>
            <a:rect l="l" t="t" r="r" b="b"/>
            <a:pathLst>
              <a:path w="3541857" h="6886079" extrusionOk="0">
                <a:moveTo>
                  <a:pt x="1248072" y="0"/>
                </a:moveTo>
                <a:lnTo>
                  <a:pt x="3541857" y="0"/>
                </a:lnTo>
                <a:lnTo>
                  <a:pt x="3541857" y="6886079"/>
                </a:lnTo>
                <a:lnTo>
                  <a:pt x="0" y="6864521"/>
                </a:lnTo>
                <a:close/>
              </a:path>
            </a:pathLst>
          </a:custGeom>
          <a:noFill/>
          <a:ln>
            <a:noFill/>
          </a:ln>
        </p:spPr>
      </p:pic>
      <p:cxnSp>
        <p:nvCxnSpPr>
          <p:cNvPr id="179" name="Google Shape;179;p26"/>
          <p:cNvCxnSpPr/>
          <p:nvPr/>
        </p:nvCxnSpPr>
        <p:spPr>
          <a:xfrm rot="10800000">
            <a:off x="8878180" y="-84"/>
            <a:ext cx="345300" cy="688140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698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0" name="Google Shape;180;p26"/>
          <p:cNvCxnSpPr/>
          <p:nvPr/>
        </p:nvCxnSpPr>
        <p:spPr>
          <a:xfrm rot="10800000">
            <a:off x="6794101" y="-4626"/>
            <a:ext cx="5397900" cy="104130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698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81" name="Google Shape;181;p26" descr="A picture containing building, toy, brick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0397" y="188572"/>
            <a:ext cx="1802532" cy="1802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0397" y="6005405"/>
            <a:ext cx="7345874" cy="723901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6"/>
          <p:cNvSpPr txBox="1"/>
          <p:nvPr/>
        </p:nvSpPr>
        <p:spPr>
          <a:xfrm>
            <a:off x="1094786" y="5047124"/>
            <a:ext cx="4731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Confluence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8th June, 2021</a:t>
            </a:r>
            <a:endParaRPr/>
          </a:p>
        </p:txBody>
      </p:sp>
      <p:sp>
        <p:nvSpPr>
          <p:cNvPr id="184" name="Google Shape;184;p26"/>
          <p:cNvSpPr txBox="1"/>
          <p:nvPr/>
        </p:nvSpPr>
        <p:spPr>
          <a:xfrm>
            <a:off x="1161520" y="3990475"/>
            <a:ext cx="72417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Dr Paola Sakai</a:t>
            </a:r>
            <a:endParaRPr sz="25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UKRI Research and Innovation Fellow</a:t>
            </a:r>
            <a:endParaRPr sz="25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7" descr="Timelin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3440" t="20489" r="4807" b="6383"/>
          <a:stretch/>
        </p:blipFill>
        <p:spPr>
          <a:xfrm>
            <a:off x="1403946" y="1006479"/>
            <a:ext cx="9234575" cy="545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7"/>
          <p:cNvSpPr txBox="1">
            <a:spLocks noGrp="1"/>
          </p:cNvSpPr>
          <p:nvPr>
            <p:ph type="title"/>
          </p:nvPr>
        </p:nvSpPr>
        <p:spPr>
          <a:xfrm>
            <a:off x="3415505" y="-161147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Play"/>
              <a:buNone/>
            </a:pPr>
            <a:r>
              <a:rPr lang="en-GB">
                <a:solidFill>
                  <a:schemeClr val="dk2"/>
                </a:solidFill>
              </a:rPr>
              <a:t>Project aims &amp; objectives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8"/>
          <p:cNvSpPr/>
          <p:nvPr/>
        </p:nvSpPr>
        <p:spPr>
          <a:xfrm>
            <a:off x="-1" y="0"/>
            <a:ext cx="12189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8"/>
          <p:cNvSpPr txBox="1">
            <a:spLocks noGrp="1"/>
          </p:cNvSpPr>
          <p:nvPr>
            <p:ph type="title"/>
          </p:nvPr>
        </p:nvSpPr>
        <p:spPr>
          <a:xfrm>
            <a:off x="-2409173" y="170412"/>
            <a:ext cx="10179000" cy="13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</a:pPr>
            <a:r>
              <a:rPr lang="en-GB" sz="5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TAE</a:t>
            </a:r>
            <a:r>
              <a:rPr lang="en-GB" sz="5200">
                <a:latin typeface="Arial"/>
                <a:ea typeface="Arial"/>
                <a:cs typeface="Arial"/>
                <a:sym typeface="Arial"/>
              </a:rPr>
              <a:t>C</a:t>
            </a:r>
            <a:endParaRPr sz="5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8" name="Google Shape;198;p28" descr="Timelin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3440" t="20489" r="4807" b="6383"/>
          <a:stretch/>
        </p:blipFill>
        <p:spPr>
          <a:xfrm>
            <a:off x="841829" y="2756171"/>
            <a:ext cx="4818743" cy="28447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9" name="Google Shape;199;p28"/>
          <p:cNvCxnSpPr/>
          <p:nvPr/>
        </p:nvCxnSpPr>
        <p:spPr>
          <a:xfrm>
            <a:off x="3185100" y="1792725"/>
            <a:ext cx="0" cy="871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0" name="Google Shape;200;p28"/>
          <p:cNvCxnSpPr/>
          <p:nvPr/>
        </p:nvCxnSpPr>
        <p:spPr>
          <a:xfrm>
            <a:off x="3301375" y="1729475"/>
            <a:ext cx="825300" cy="941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201" name="Google Shape;20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1200" y="1792713"/>
            <a:ext cx="4572000" cy="3476625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8"/>
          <p:cNvSpPr txBox="1"/>
          <p:nvPr/>
        </p:nvSpPr>
        <p:spPr>
          <a:xfrm>
            <a:off x="3539200" y="857539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5052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1A212F"/>
              </a:buClr>
              <a:buSzPts val="1440"/>
              <a:buFont typeface="Arial"/>
              <a:buNone/>
            </a:pPr>
            <a:r>
              <a:rPr lang="en-GB" sz="1800" b="1" i="0" u="none" strike="noStrike" cap="none">
                <a:solidFill>
                  <a:srgbClr val="C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T</a:t>
            </a:r>
            <a:r>
              <a:rPr lang="en-GB" sz="1800" b="1" i="0" u="none" strike="noStrike" cap="none">
                <a:solidFill>
                  <a:srgbClr val="1A212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ool to </a:t>
            </a:r>
            <a:r>
              <a:rPr lang="en-GB" sz="1800" b="1" i="0" u="none" strike="noStrike" cap="none">
                <a:solidFill>
                  <a:srgbClr val="C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r>
              <a:rPr lang="en-GB" sz="1800" b="1" i="0" u="none" strike="noStrike" cap="none">
                <a:solidFill>
                  <a:srgbClr val="1A212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ssess </a:t>
            </a:r>
            <a:r>
              <a:rPr lang="en-GB" sz="1800" b="1" i="0" u="none" strike="noStrike" cap="none">
                <a:solidFill>
                  <a:srgbClr val="C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E</a:t>
            </a:r>
            <a:r>
              <a:rPr lang="en-GB" sz="1800" b="1">
                <a:solidFill>
                  <a:srgbClr val="1A212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conomic</a:t>
            </a:r>
            <a:r>
              <a:rPr lang="en-GB" sz="1800" b="1" i="0" u="none" strike="noStrike" cap="none">
                <a:solidFill>
                  <a:srgbClr val="1A212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GB" sz="1800" b="1">
                <a:solidFill>
                  <a:srgbClr val="C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</a:t>
            </a:r>
            <a:r>
              <a:rPr lang="en-GB" sz="1800" b="1" i="0" u="none" strike="noStrike" cap="none">
                <a:solidFill>
                  <a:srgbClr val="1A212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osts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9"/>
          <p:cNvSpPr/>
          <p:nvPr/>
        </p:nvSpPr>
        <p:spPr>
          <a:xfrm>
            <a:off x="-1" y="0"/>
            <a:ext cx="12189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9"/>
          <p:cNvSpPr txBox="1">
            <a:spLocks noGrp="1"/>
          </p:cNvSpPr>
          <p:nvPr>
            <p:ph type="title"/>
          </p:nvPr>
        </p:nvSpPr>
        <p:spPr>
          <a:xfrm>
            <a:off x="-2409173" y="170412"/>
            <a:ext cx="10179000" cy="13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</a:pPr>
            <a:r>
              <a:rPr lang="en-GB" sz="5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TAER</a:t>
            </a:r>
            <a:endParaRPr sz="5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9" name="Google Shape;209;p29" descr="Timelin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3440" t="20489" r="4807" b="6383"/>
          <a:stretch/>
        </p:blipFill>
        <p:spPr>
          <a:xfrm>
            <a:off x="841829" y="2756171"/>
            <a:ext cx="4818743" cy="28447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0" name="Google Shape;210;p29"/>
          <p:cNvCxnSpPr/>
          <p:nvPr/>
        </p:nvCxnSpPr>
        <p:spPr>
          <a:xfrm>
            <a:off x="2271650" y="1785675"/>
            <a:ext cx="0" cy="871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1" name="Google Shape;211;p29"/>
          <p:cNvCxnSpPr/>
          <p:nvPr/>
        </p:nvCxnSpPr>
        <p:spPr>
          <a:xfrm flipH="1">
            <a:off x="1386350" y="1785675"/>
            <a:ext cx="885300" cy="885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212" name="Google Shape;21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16202" y="1533525"/>
            <a:ext cx="5154650" cy="435572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9"/>
          <p:cNvSpPr txBox="1"/>
          <p:nvPr/>
        </p:nvSpPr>
        <p:spPr>
          <a:xfrm>
            <a:off x="3565425" y="545814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5052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1A212F"/>
              </a:buClr>
              <a:buSzPts val="1440"/>
              <a:buFont typeface="Arial"/>
              <a:buNone/>
            </a:pPr>
            <a:r>
              <a:rPr lang="en-GB" sz="1800" b="1" i="0" u="none" strike="noStrike" cap="none">
                <a:solidFill>
                  <a:srgbClr val="C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T</a:t>
            </a:r>
            <a:r>
              <a:rPr lang="en-GB" sz="1800" b="1" i="0" u="none" strike="noStrike" cap="none">
                <a:solidFill>
                  <a:srgbClr val="1A212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ool to </a:t>
            </a:r>
            <a:r>
              <a:rPr lang="en-GB" sz="1800" b="1" i="0" u="none" strike="noStrike" cap="none">
                <a:solidFill>
                  <a:srgbClr val="C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r>
              <a:rPr lang="en-GB" sz="1800" b="1" i="0" u="none" strike="noStrike" cap="none">
                <a:solidFill>
                  <a:srgbClr val="1A212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ssess </a:t>
            </a:r>
            <a:r>
              <a:rPr lang="en-GB" sz="1800" b="1" i="0" u="none" strike="noStrike" cap="none">
                <a:solidFill>
                  <a:srgbClr val="C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E</a:t>
            </a:r>
            <a:r>
              <a:rPr lang="en-GB" sz="1800" b="1" i="0" u="none" strike="noStrike" cap="none">
                <a:solidFill>
                  <a:srgbClr val="1A212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ffective </a:t>
            </a:r>
            <a:r>
              <a:rPr lang="en-GB" sz="1800" b="1" i="0" u="none" strike="noStrike" cap="none">
                <a:solidFill>
                  <a:srgbClr val="C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R</a:t>
            </a:r>
            <a:r>
              <a:rPr lang="en-GB" sz="1800" b="1" i="0" u="none" strike="noStrike" cap="none">
                <a:solidFill>
                  <a:srgbClr val="1A212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esilience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0"/>
          <p:cNvSpPr/>
          <p:nvPr/>
        </p:nvSpPr>
        <p:spPr>
          <a:xfrm>
            <a:off x="-1" y="0"/>
            <a:ext cx="12189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30"/>
          <p:cNvSpPr txBox="1">
            <a:spLocks noGrp="1"/>
          </p:cNvSpPr>
          <p:nvPr>
            <p:ph type="title"/>
          </p:nvPr>
        </p:nvSpPr>
        <p:spPr>
          <a:xfrm>
            <a:off x="938727" y="-284613"/>
            <a:ext cx="10179000" cy="13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</a:pPr>
            <a:r>
              <a:rPr lang="en-GB" sz="5200">
                <a:latin typeface="Arial"/>
                <a:ea typeface="Arial"/>
                <a:cs typeface="Arial"/>
                <a:sym typeface="Arial"/>
              </a:rPr>
              <a:t>Tools development process</a:t>
            </a:r>
            <a:endParaRPr sz="5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0" name="Google Shape;22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063" y="3303200"/>
            <a:ext cx="4660075" cy="350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1601" y="3221875"/>
            <a:ext cx="4923800" cy="350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66290" y="1120275"/>
            <a:ext cx="3656400" cy="1918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3" name="Google Shape;223;p30"/>
          <p:cNvSpPr txBox="1"/>
          <p:nvPr/>
        </p:nvSpPr>
        <p:spPr>
          <a:xfrm>
            <a:off x="-353725" y="2555175"/>
            <a:ext cx="55008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5052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1A212F"/>
              </a:buClr>
              <a:buSzPts val="1440"/>
              <a:buFont typeface="Arial"/>
              <a:buNone/>
            </a:pPr>
            <a:r>
              <a:rPr lang="en-GB" sz="1800" b="1" i="0" u="none" strike="noStrike" cap="none">
                <a:solidFill>
                  <a:srgbClr val="C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T</a:t>
            </a:r>
            <a:r>
              <a:rPr lang="en-GB" sz="1800" b="1" i="0" u="none" strike="noStrike" cap="none">
                <a:solidFill>
                  <a:srgbClr val="1A212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ool to </a:t>
            </a:r>
            <a:r>
              <a:rPr lang="en-GB" sz="1800" b="1" i="0" u="none" strike="noStrike" cap="none">
                <a:solidFill>
                  <a:srgbClr val="C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r>
              <a:rPr lang="en-GB" sz="1800" b="1" i="0" u="none" strike="noStrike" cap="none">
                <a:solidFill>
                  <a:srgbClr val="1A212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ssess </a:t>
            </a:r>
            <a:r>
              <a:rPr lang="en-GB" sz="1800" b="1" i="0" u="none" strike="noStrike" cap="none">
                <a:solidFill>
                  <a:srgbClr val="C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E</a:t>
            </a:r>
            <a:r>
              <a:rPr lang="en-GB" sz="1800" b="1">
                <a:solidFill>
                  <a:srgbClr val="1A212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conomic</a:t>
            </a:r>
            <a:r>
              <a:rPr lang="en-GB" sz="1800" b="1" i="0" u="none" strike="noStrike" cap="none">
                <a:solidFill>
                  <a:srgbClr val="1A212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GB" sz="1800" b="1">
                <a:solidFill>
                  <a:srgbClr val="C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</a:t>
            </a:r>
            <a:r>
              <a:rPr lang="en-GB" sz="1800" b="1" i="0" u="none" strike="noStrike" cap="none">
                <a:solidFill>
                  <a:srgbClr val="1A212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osts</a:t>
            </a:r>
            <a:endParaRPr/>
          </a:p>
        </p:txBody>
      </p:sp>
      <p:sp>
        <p:nvSpPr>
          <p:cNvPr id="224" name="Google Shape;224;p30"/>
          <p:cNvSpPr txBox="1"/>
          <p:nvPr/>
        </p:nvSpPr>
        <p:spPr>
          <a:xfrm>
            <a:off x="6717400" y="2500950"/>
            <a:ext cx="57522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5052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1A212F"/>
              </a:buClr>
              <a:buSzPts val="1440"/>
              <a:buFont typeface="Arial"/>
              <a:buNone/>
            </a:pPr>
            <a:r>
              <a:rPr lang="en-GB" sz="1800" b="1" i="0" u="none" strike="noStrike" cap="none">
                <a:solidFill>
                  <a:srgbClr val="C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T</a:t>
            </a:r>
            <a:r>
              <a:rPr lang="en-GB" sz="1800" b="1" i="0" u="none" strike="noStrike" cap="none">
                <a:solidFill>
                  <a:srgbClr val="1A212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ool to </a:t>
            </a:r>
            <a:r>
              <a:rPr lang="en-GB" sz="1800" b="1" i="0" u="none" strike="noStrike" cap="none">
                <a:solidFill>
                  <a:srgbClr val="C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r>
              <a:rPr lang="en-GB" sz="1800" b="1" i="0" u="none" strike="noStrike" cap="none">
                <a:solidFill>
                  <a:srgbClr val="1A212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ssess </a:t>
            </a:r>
            <a:r>
              <a:rPr lang="en-GB" sz="1800" b="1" i="0" u="none" strike="noStrike" cap="none">
                <a:solidFill>
                  <a:srgbClr val="C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E</a:t>
            </a:r>
            <a:r>
              <a:rPr lang="en-GB" sz="1800" b="1" i="0" u="none" strike="noStrike" cap="none">
                <a:solidFill>
                  <a:srgbClr val="1A212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ffective </a:t>
            </a:r>
            <a:r>
              <a:rPr lang="en-GB" sz="1800" b="1" i="0" u="none" strike="noStrike" cap="none">
                <a:solidFill>
                  <a:srgbClr val="C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R</a:t>
            </a:r>
            <a:r>
              <a:rPr lang="en-GB" sz="1800" b="1" i="0" u="none" strike="noStrike" cap="none">
                <a:solidFill>
                  <a:srgbClr val="1A212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esilience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1"/>
            <a:ext cx="12192000" cy="6858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1"/>
          <p:cNvPicPr preferRelativeResize="0"/>
          <p:nvPr/>
        </p:nvPicPr>
        <p:blipFill rotWithShape="1">
          <a:blip r:embed="rId4">
            <a:alphaModFix/>
          </a:blip>
          <a:srcRect r="3297" b="1468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97700" y="4449232"/>
            <a:ext cx="3923175" cy="1135675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1"/>
          <p:cNvSpPr txBox="1"/>
          <p:nvPr/>
        </p:nvSpPr>
        <p:spPr>
          <a:xfrm>
            <a:off x="1302707" y="5936375"/>
            <a:ext cx="7019168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https://</a:t>
            </a:r>
            <a:r>
              <a:rPr lang="en-GB" sz="1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www.eventbrite.co.uk</a:t>
            </a:r>
            <a:r>
              <a:rPr lang="en-GB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/e/boosting-smes-flood-resilience-through-collaboration-tickets-146938957377</a:t>
            </a:r>
            <a:endParaRPr dirty="0">
              <a:solidFill>
                <a:schemeClr val="lt1"/>
              </a:solidFill>
            </a:endParaRPr>
          </a:p>
        </p:txBody>
      </p:sp>
      <p:pic>
        <p:nvPicPr>
          <p:cNvPr id="234" name="Google Shape;234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683276" y="1098675"/>
            <a:ext cx="2722375" cy="386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240" name="Google Shape;240;p32"/>
          <p:cNvPicPr preferRelativeResize="0"/>
          <p:nvPr/>
        </p:nvPicPr>
        <p:blipFill rotWithShape="1">
          <a:blip r:embed="rId3">
            <a:alphaModFix/>
          </a:blip>
          <a:srcRect l="33656" r="31881"/>
          <a:stretch/>
        </p:blipFill>
        <p:spPr>
          <a:xfrm>
            <a:off x="8658226" y="-4762"/>
            <a:ext cx="3541857" cy="6886079"/>
          </a:xfrm>
          <a:custGeom>
            <a:avLst/>
            <a:gdLst/>
            <a:ahLst/>
            <a:cxnLst/>
            <a:rect l="l" t="t" r="r" b="b"/>
            <a:pathLst>
              <a:path w="3541857" h="6886079" extrusionOk="0">
                <a:moveTo>
                  <a:pt x="1248072" y="0"/>
                </a:moveTo>
                <a:lnTo>
                  <a:pt x="3541857" y="0"/>
                </a:lnTo>
                <a:lnTo>
                  <a:pt x="3541857" y="6886079"/>
                </a:lnTo>
                <a:lnTo>
                  <a:pt x="0" y="6864521"/>
                </a:lnTo>
                <a:close/>
              </a:path>
            </a:pathLst>
          </a:custGeom>
          <a:noFill/>
          <a:ln>
            <a:noFill/>
          </a:ln>
        </p:spPr>
      </p:pic>
      <p:cxnSp>
        <p:nvCxnSpPr>
          <p:cNvPr id="241" name="Google Shape;241;p32"/>
          <p:cNvCxnSpPr/>
          <p:nvPr/>
        </p:nvCxnSpPr>
        <p:spPr>
          <a:xfrm rot="10800000">
            <a:off x="8878180" y="-84"/>
            <a:ext cx="345300" cy="688140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698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42" name="Google Shape;242;p32"/>
          <p:cNvCxnSpPr/>
          <p:nvPr/>
        </p:nvCxnSpPr>
        <p:spPr>
          <a:xfrm rot="10800000">
            <a:off x="6794101" y="-4626"/>
            <a:ext cx="5397900" cy="104130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698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43" name="Google Shape;243;p32" descr="A picture containing building, toy, brick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0397" y="188572"/>
            <a:ext cx="1802532" cy="1802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0397" y="6005405"/>
            <a:ext cx="7345874" cy="723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55916" y="143138"/>
            <a:ext cx="5531218" cy="3692902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2"/>
          <p:cNvSpPr txBox="1">
            <a:spLocks noGrp="1"/>
          </p:cNvSpPr>
          <p:nvPr>
            <p:ph type="subTitle" idx="1"/>
          </p:nvPr>
        </p:nvSpPr>
        <p:spPr>
          <a:xfrm>
            <a:off x="486437" y="3069679"/>
            <a:ext cx="5916900" cy="12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40"/>
              <a:buNone/>
            </a:pPr>
            <a:r>
              <a:rPr lang="en-GB">
                <a:latin typeface="Lato"/>
                <a:ea typeface="Lato"/>
                <a:cs typeface="Lato"/>
                <a:sym typeface="Lato"/>
              </a:rPr>
              <a:t>Dr </a:t>
            </a:r>
            <a:r>
              <a:rPr lang="en-GB" cap="none">
                <a:latin typeface="Lato"/>
                <a:ea typeface="Lato"/>
                <a:cs typeface="Lato"/>
                <a:sym typeface="Lato"/>
              </a:rPr>
              <a:t>Paola Sakai </a:t>
            </a:r>
            <a:r>
              <a:rPr lang="en-GB" u="sng">
                <a:solidFill>
                  <a:schemeClr val="hlink"/>
                </a:solidFill>
                <a:hlinkClick r:id="rId7"/>
              </a:rPr>
              <a:t>P.H.M.D.</a:t>
            </a:r>
            <a:r>
              <a:rPr lang="en-GB" u="sng" cap="none">
                <a:solidFill>
                  <a:schemeClr val="hlink"/>
                </a:solidFill>
                <a:hlinkClick r:id="rId7"/>
              </a:rPr>
              <a:t>Oca</a:t>
            </a:r>
            <a:r>
              <a:rPr lang="en-GB" u="sng">
                <a:solidFill>
                  <a:schemeClr val="hlink"/>
                </a:solidFill>
                <a:hlinkClick r:id="rId7"/>
              </a:rPr>
              <a:t>@</a:t>
            </a:r>
            <a:r>
              <a:rPr lang="en-GB" u="sng" cap="none">
                <a:solidFill>
                  <a:schemeClr val="hlink"/>
                </a:solidFill>
                <a:hlinkClick r:id="rId7"/>
              </a:rPr>
              <a:t>Leeds.ac.uk</a:t>
            </a:r>
            <a:r>
              <a:rPr lang="en-GB" cap="none"/>
              <a:t> 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40"/>
              <a:buNone/>
            </a:pP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40"/>
              <a:buNone/>
            </a:pPr>
            <a:endParaRPr>
              <a:highlight>
                <a:srgbClr val="FFFF00"/>
              </a:highlight>
            </a:endParaRPr>
          </a:p>
        </p:txBody>
      </p:sp>
      <p:sp>
        <p:nvSpPr>
          <p:cNvPr id="247" name="Google Shape;247;p32"/>
          <p:cNvSpPr txBox="1"/>
          <p:nvPr/>
        </p:nvSpPr>
        <p:spPr>
          <a:xfrm>
            <a:off x="972102" y="4072802"/>
            <a:ext cx="3541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en-GB" sz="18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PaolaSakai</a:t>
            </a:r>
            <a:endParaRPr sz="1800" b="0" i="0" u="none" strike="noStrike" cap="none">
              <a:solidFill>
                <a:schemeClr val="dk2"/>
              </a:solidFill>
              <a:highlight>
                <a:srgbClr val="FFFF00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8" name="Google Shape;248;p32"/>
          <p:cNvGrpSpPr/>
          <p:nvPr/>
        </p:nvGrpSpPr>
        <p:grpSpPr>
          <a:xfrm>
            <a:off x="575337" y="4970052"/>
            <a:ext cx="6313665" cy="467166"/>
            <a:chOff x="575337" y="4610711"/>
            <a:chExt cx="6313665" cy="467166"/>
          </a:xfrm>
        </p:grpSpPr>
        <p:pic>
          <p:nvPicPr>
            <p:cNvPr id="249" name="Google Shape;249;p3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575337" y="4610711"/>
              <a:ext cx="355600" cy="355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0" name="Google Shape;250;p32"/>
            <p:cNvSpPr txBox="1"/>
            <p:nvPr/>
          </p:nvSpPr>
          <p:spPr>
            <a:xfrm>
              <a:off x="972102" y="4620377"/>
              <a:ext cx="5916900" cy="45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40"/>
                <a:buFont typeface="Arial"/>
                <a:buNone/>
              </a:pPr>
              <a:r>
                <a:rPr lang="en-GB" sz="1800" b="0" i="0" u="none" strike="noStrike" cap="none">
                  <a:solidFill>
                    <a:schemeClr val="dk2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@SMEsandFloodResilience		 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4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4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</p:grpSp>
      <p:pic>
        <p:nvPicPr>
          <p:cNvPr id="251" name="Google Shape;251;p3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3387" y="4293073"/>
            <a:ext cx="338718" cy="338718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2"/>
          <p:cNvSpPr txBox="1"/>
          <p:nvPr/>
        </p:nvSpPr>
        <p:spPr>
          <a:xfrm>
            <a:off x="970700" y="443215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4546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@SMEResilienceUK</a:t>
            </a:r>
            <a:endParaRPr sz="1800">
              <a:solidFill>
                <a:srgbClr val="44546A"/>
              </a:solidFill>
              <a:highlight>
                <a:srgbClr val="FFFF00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ngleLinesVTI">
  <a:themeElements>
    <a:clrScheme name="AnalogousFromRegularSeedLeftStep">
      <a:dk1>
        <a:srgbClr val="000000"/>
      </a:dk1>
      <a:lt1>
        <a:srgbClr val="FFFFFF"/>
      </a:lt1>
      <a:dk2>
        <a:srgbClr val="1A212F"/>
      </a:dk2>
      <a:lt2>
        <a:srgbClr val="F0F3F3"/>
      </a:lt2>
      <a:accent1>
        <a:srgbClr val="D1483E"/>
      </a:accent1>
      <a:accent2>
        <a:srgbClr val="C02D60"/>
      </a:accent2>
      <a:accent3>
        <a:srgbClr val="D13EAF"/>
      </a:accent3>
      <a:accent4>
        <a:srgbClr val="A52DC0"/>
      </a:accent4>
      <a:accent5>
        <a:srgbClr val="793ED1"/>
      </a:accent5>
      <a:accent6>
        <a:srgbClr val="3B3EC4"/>
      </a:accent6>
      <a:hlink>
        <a:srgbClr val="3599A0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96</Words>
  <Application>Microsoft Macintosh PowerPoint</Application>
  <PresentationFormat>Widescreen</PresentationFormat>
  <Paragraphs>22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Open Sans Light</vt:lpstr>
      <vt:lpstr>Arial</vt:lpstr>
      <vt:lpstr>Play</vt:lpstr>
      <vt:lpstr>Lato</vt:lpstr>
      <vt:lpstr>Calibri</vt:lpstr>
      <vt:lpstr>Office Theme</vt:lpstr>
      <vt:lpstr>AngleLinesVTI</vt:lpstr>
      <vt:lpstr>SMES AND FLOODING</vt:lpstr>
      <vt:lpstr>Project aims &amp; objectives</vt:lpstr>
      <vt:lpstr>TAEC</vt:lpstr>
      <vt:lpstr>TAER</vt:lpstr>
      <vt:lpstr>Tools development process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SMES AND FLOODING</dc:title>
  <cp:lastModifiedBy>Paola Sakai</cp:lastModifiedBy>
  <cp:revision>1</cp:revision>
  <dcterms:modified xsi:type="dcterms:W3CDTF">2021-06-02T21:25:26Z</dcterms:modified>
</cp:coreProperties>
</file>