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256" r:id="rId5"/>
    <p:sldId id="305" r:id="rId6"/>
    <p:sldId id="299" r:id="rId7"/>
    <p:sldId id="364" r:id="rId8"/>
    <p:sldId id="370" r:id="rId9"/>
    <p:sldId id="338" r:id="rId10"/>
    <p:sldId id="365" r:id="rId11"/>
    <p:sldId id="366" r:id="rId12"/>
    <p:sldId id="371" r:id="rId13"/>
    <p:sldId id="372" r:id="rId14"/>
    <p:sldId id="373" r:id="rId15"/>
    <p:sldId id="368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e Ferre" initials="MF" lastIdx="1" clrIdx="0">
    <p:extLst>
      <p:ext uri="{19B8F6BF-5375-455C-9EA6-DF929625EA0E}">
        <p15:presenceInfo xmlns:p15="http://schemas.microsoft.com/office/powerpoint/2012/main" userId="S-1-5-21-1390067357-1993962763-725345543-64368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49FD2"/>
    <a:srgbClr val="95C11F"/>
    <a:srgbClr val="454E54"/>
    <a:srgbClr val="7B6A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00" autoAdjust="0"/>
    <p:restoredTop sz="78826" autoAdjust="0"/>
  </p:normalViewPr>
  <p:slideViewPr>
    <p:cSldViewPr snapToGrid="0">
      <p:cViewPr varScale="1">
        <p:scale>
          <a:sx n="52" d="100"/>
          <a:sy n="52" d="100"/>
        </p:scale>
        <p:origin x="1736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F4A94E-9F5F-4812-82B4-CA10069130A2}" type="datetimeFigureOut">
              <a:rPr lang="en-GB" smtClean="0"/>
              <a:t>29/07/2020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623F90-A40B-44B6-9A00-8AD4384E29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7852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E21204-0957-40F0-8B0A-9FE2A8360C0C}" type="datetimeFigureOut">
              <a:rPr lang="en-GB" smtClean="0"/>
              <a:t>29/07/2020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64BB64-B3F0-4054-A70A-AE96D9482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574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ucn-uk-peatlandprogramme.org/sites/www.iucn-uk-peatlandprogramme.org/files/1-10%20Peatland%20Briefings%20-%205th%20November%202014.pdf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4BB64-B3F0-4054-A70A-AE96D948229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749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Source: Okumah</a:t>
            </a:r>
            <a:r>
              <a:rPr lang="en-GB" baseline="0" dirty="0" smtClean="0"/>
              <a:t> et al. 2019: How much does peatland restoration cost: insights from the UK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4BB64-B3F0-4054-A70A-AE96D948229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0846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4BB64-B3F0-4054-A70A-AE96D948229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383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4BB64-B3F0-4054-A70A-AE96D948229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8310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>
                <a:hlinkClick r:id="rId3"/>
              </a:rPr>
              <a:t>http://www.iucn-uk-peatlandprogramme.org/sites/www.iucn-uk-peatlandprogramme.org/files/1-10%20Peatland%20Briefings%20-%205th%20November%202014.pdf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4BB64-B3F0-4054-A70A-AE96D948229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710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You could add</a:t>
            </a:r>
            <a:r>
              <a:rPr lang="en-GB" baseline="0" dirty="0" smtClean="0"/>
              <a:t> surface figures for the region you are focusing on, if this is the case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4BB64-B3F0-4054-A70A-AE96D948229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010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UK peatlands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4BB64-B3F0-4054-A70A-AE96D948229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2496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4BB64-B3F0-4054-A70A-AE96D948229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0594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Source: IUCN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4BB64-B3F0-4054-A70A-AE96D948229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8904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Historical</a:t>
            </a:r>
            <a:r>
              <a:rPr lang="en-GB" baseline="0" dirty="0" smtClean="0"/>
              <a:t> use of peatlands.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4BB64-B3F0-4054-A70A-AE96D948229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207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Reduced</a:t>
            </a:r>
            <a:r>
              <a:rPr lang="en-GB" baseline="0" dirty="0" smtClean="0"/>
              <a:t> water quality, can no longer support wildlife.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4BB64-B3F0-4054-A70A-AE96D948229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07771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4BB64-B3F0-4054-A70A-AE96D948229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206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C6FCF-9453-4120-92CD-E4134B10D547}" type="datetime1">
              <a:rPr lang="en-GB" smtClean="0"/>
              <a:t>29/07/2020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4234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54779-27D0-49A9-B9D8-1A36FD981EFE}" type="datetime1">
              <a:rPr lang="en-GB" smtClean="0"/>
              <a:t>29/07/2020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246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37445-8A33-422B-883D-C65DE9B6AFC1}" type="datetime1">
              <a:rPr lang="en-GB" smtClean="0"/>
              <a:t>29/07/2020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16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2319-C8A3-4D9B-BA5E-5BFACB64D2EF}" type="datetime1">
              <a:rPr lang="en-GB" smtClean="0"/>
              <a:t>29/07/2020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005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2A3D3-2A78-4B7E-9089-B7A741DA9555}" type="datetime1">
              <a:rPr lang="en-GB" smtClean="0"/>
              <a:t>29/07/2020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380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23A49-C2C7-41A9-96AB-3BCAEDF29D7C}" type="datetime1">
              <a:rPr lang="en-GB" smtClean="0"/>
              <a:t>29/07/2020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334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08DA-6DED-4EC2-8B08-239EB7CA7638}" type="datetime1">
              <a:rPr lang="en-GB" smtClean="0"/>
              <a:t>29/07/2020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476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04987-DE31-4C49-9AEB-19A24B142638}" type="datetime1">
              <a:rPr lang="en-GB" smtClean="0"/>
              <a:t>29/07/2020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440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C0E8B-A440-4756-96E0-59FAF8D262DE}" type="datetime1">
              <a:rPr lang="en-GB" smtClean="0"/>
              <a:t>29/07/2020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4870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C45EE-0264-4C17-9B65-8825546E26FB}" type="datetime1">
              <a:rPr lang="en-GB" smtClean="0"/>
              <a:t>29/07/2020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031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8456-AC9C-4833-9BDD-6C4D375BDA67}" type="datetime1">
              <a:rPr lang="en-GB" smtClean="0"/>
              <a:t>29/07/2020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86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47A4A-2299-49EE-926E-203A80AD7E75}" type="datetime1">
              <a:rPr lang="en-GB" smtClean="0"/>
              <a:t>29/07/2020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E6B7D-7855-429A-9F53-D0F449D69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045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bogology.org/2014/04/11/around-the-world-in-80-peatland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hyperlink" Target="https://www.iucn-uk-peatlandprogramme.org/about-peatlands/uk-peatlands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ee.leeds.ac.uk/peatland-modules/learning/4.php" TargetMode="Externa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353681"/>
            <a:ext cx="9144000" cy="129473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-2696" y="6601837"/>
            <a:ext cx="9144000" cy="129473"/>
          </a:xfrm>
          <a:prstGeom prst="rect">
            <a:avLst/>
          </a:prstGeom>
          <a:solidFill>
            <a:srgbClr val="7B6A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-2139" y="6728527"/>
            <a:ext cx="9144000" cy="129473"/>
          </a:xfrm>
          <a:prstGeom prst="rect">
            <a:avLst/>
          </a:prstGeom>
          <a:solidFill>
            <a:srgbClr val="454E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0" y="6481763"/>
            <a:ext cx="9144000" cy="129473"/>
          </a:xfrm>
          <a:prstGeom prst="rect">
            <a:avLst/>
          </a:prstGeom>
          <a:solidFill>
            <a:srgbClr val="449F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540" y="118328"/>
            <a:ext cx="2523067" cy="1386300"/>
          </a:xfrm>
          <a:prstGeom prst="rect">
            <a:avLst/>
          </a:prstGeom>
        </p:spPr>
      </p:pic>
      <p:sp>
        <p:nvSpPr>
          <p:cNvPr id="9" name="Title Placeholder 1"/>
          <p:cNvSpPr txBox="1">
            <a:spLocks/>
          </p:cNvSpPr>
          <p:nvPr/>
        </p:nvSpPr>
        <p:spPr>
          <a:xfrm>
            <a:off x="273270" y="2253958"/>
            <a:ext cx="8416090" cy="3350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 smtClean="0">
                <a:solidFill>
                  <a:srgbClr val="449FD2"/>
                </a:solidFill>
                <a:latin typeface="Candara" panose="020E0502030303020204" pitchFamily="34" charset="0"/>
              </a:rPr>
              <a:t>Peatlands and benefits of their restoration</a:t>
            </a:r>
          </a:p>
          <a:p>
            <a:endParaRPr lang="en-GB" sz="3600" dirty="0">
              <a:solidFill>
                <a:srgbClr val="449FD2"/>
              </a:solidFill>
              <a:latin typeface="Candara" panose="020E0502030303020204" pitchFamily="34" charset="0"/>
            </a:endParaRPr>
          </a:p>
          <a:p>
            <a:r>
              <a:rPr lang="en-GB" sz="2400" dirty="0" smtClean="0">
                <a:solidFill>
                  <a:srgbClr val="C00000"/>
                </a:solidFill>
                <a:latin typeface="Candara" panose="020E0502030303020204" pitchFamily="34" charset="0"/>
              </a:rPr>
              <a:t>This is a template </a:t>
            </a:r>
            <a:r>
              <a:rPr lang="en-GB" sz="2400" dirty="0" err="1" smtClean="0">
                <a:solidFill>
                  <a:srgbClr val="C00000"/>
                </a:solidFill>
                <a:latin typeface="Candara" panose="020E0502030303020204" pitchFamily="34" charset="0"/>
              </a:rPr>
              <a:t>ppt</a:t>
            </a:r>
            <a:r>
              <a:rPr lang="en-GB" sz="2400" dirty="0" smtClean="0">
                <a:solidFill>
                  <a:srgbClr val="C00000"/>
                </a:solidFill>
                <a:latin typeface="Candara" panose="020E0502030303020204" pitchFamily="34" charset="0"/>
              </a:rPr>
              <a:t> presentation for running Part B - phase 4 of the Deliberative Monetary Valuation protocol.</a:t>
            </a:r>
          </a:p>
          <a:p>
            <a:r>
              <a:rPr lang="en-GB" sz="2400" dirty="0" smtClean="0">
                <a:solidFill>
                  <a:srgbClr val="C00000"/>
                </a:solidFill>
                <a:latin typeface="Candara" panose="020E0502030303020204" pitchFamily="34" charset="0"/>
              </a:rPr>
              <a:t>This should be adapted depending on the sample population and interest of the valuation</a:t>
            </a:r>
          </a:p>
          <a:p>
            <a:pPr>
              <a:spcBef>
                <a:spcPts val="600"/>
              </a:spcBef>
            </a:pPr>
            <a:endParaRPr lang="en-GB" sz="2800" dirty="0" smtClean="0">
              <a:solidFill>
                <a:srgbClr val="FF0000"/>
              </a:solidFill>
              <a:latin typeface="Candara" panose="020E0502030303020204" pitchFamily="34" charset="0"/>
            </a:endParaRPr>
          </a:p>
          <a:p>
            <a:pPr>
              <a:spcBef>
                <a:spcPts val="600"/>
              </a:spcBef>
            </a:pPr>
            <a:endParaRPr lang="en-GB" sz="2800" dirty="0" smtClean="0">
              <a:solidFill>
                <a:srgbClr val="449FD2"/>
              </a:solidFill>
              <a:latin typeface="Candara" panose="020E0502030303020204" pitchFamily="34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67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353681"/>
            <a:ext cx="9144000" cy="129473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-2696" y="6601837"/>
            <a:ext cx="9144000" cy="129473"/>
          </a:xfrm>
          <a:prstGeom prst="rect">
            <a:avLst/>
          </a:prstGeom>
          <a:solidFill>
            <a:srgbClr val="7B6A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-2139" y="6728527"/>
            <a:ext cx="9144000" cy="129473"/>
          </a:xfrm>
          <a:prstGeom prst="rect">
            <a:avLst/>
          </a:prstGeom>
          <a:solidFill>
            <a:srgbClr val="454E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-1348" y="6473713"/>
            <a:ext cx="9144000" cy="129473"/>
          </a:xfrm>
          <a:prstGeom prst="rect">
            <a:avLst/>
          </a:prstGeom>
          <a:solidFill>
            <a:srgbClr val="449F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772" y="6290726"/>
            <a:ext cx="1248480" cy="5939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827" y="-67712"/>
            <a:ext cx="8580953" cy="1325563"/>
          </a:xfrm>
        </p:spPr>
        <p:txBody>
          <a:bodyPr>
            <a:normAutofit/>
          </a:bodyPr>
          <a:lstStyle/>
          <a:p>
            <a:r>
              <a:rPr lang="en-GB" sz="4000" dirty="0" smtClean="0">
                <a:solidFill>
                  <a:srgbClr val="449FD2"/>
                </a:solidFill>
                <a:latin typeface="Candara" panose="020E0502030303020204" pitchFamily="34" charset="0"/>
              </a:rPr>
              <a:t>Restoration work</a:t>
            </a:r>
            <a:endParaRPr lang="en-GB" sz="4000" dirty="0">
              <a:solidFill>
                <a:srgbClr val="449FD2"/>
              </a:solidFill>
              <a:latin typeface="Candara" panose="020E0502030303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10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089134" y="1902404"/>
            <a:ext cx="7886700" cy="2451741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 smtClean="0">
                <a:solidFill>
                  <a:srgbClr val="C00000"/>
                </a:solidFill>
                <a:sym typeface="Wingdings" panose="05000000000000000000" pitchFamily="2" charset="2"/>
              </a:rPr>
              <a:t>Add pictures of people doing restoration work</a:t>
            </a:r>
          </a:p>
          <a:p>
            <a:endParaRPr lang="en-GB" dirty="0" smtClean="0">
              <a:sym typeface="Wingdings" panose="05000000000000000000" pitchFamily="2" charset="2"/>
            </a:endParaRPr>
          </a:p>
          <a:p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88881" y="4635622"/>
            <a:ext cx="85869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Restoration is costly: ~£1000/ha (Okumah et al. 2019)</a:t>
            </a:r>
          </a:p>
          <a:p>
            <a:endParaRPr lang="en-GB" sz="2800" dirty="0"/>
          </a:p>
          <a:p>
            <a:r>
              <a:rPr lang="en-GB" sz="2400" dirty="0" smtClean="0">
                <a:solidFill>
                  <a:srgbClr val="C00000"/>
                </a:solidFill>
              </a:rPr>
              <a:t>Add more information on costs and any other relevant info. on that </a:t>
            </a:r>
            <a:endParaRPr lang="en-GB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74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353681"/>
            <a:ext cx="9144000" cy="129473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-2696" y="6601837"/>
            <a:ext cx="9144000" cy="129473"/>
          </a:xfrm>
          <a:prstGeom prst="rect">
            <a:avLst/>
          </a:prstGeom>
          <a:solidFill>
            <a:srgbClr val="7B6A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-2139" y="6728527"/>
            <a:ext cx="9144000" cy="129473"/>
          </a:xfrm>
          <a:prstGeom prst="rect">
            <a:avLst/>
          </a:prstGeom>
          <a:solidFill>
            <a:srgbClr val="454E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-1348" y="6473713"/>
            <a:ext cx="9144000" cy="129473"/>
          </a:xfrm>
          <a:prstGeom prst="rect">
            <a:avLst/>
          </a:prstGeom>
          <a:solidFill>
            <a:srgbClr val="449F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772" y="6290726"/>
            <a:ext cx="1248480" cy="5939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827" y="-67712"/>
            <a:ext cx="8580953" cy="1325563"/>
          </a:xfrm>
        </p:spPr>
        <p:txBody>
          <a:bodyPr>
            <a:normAutofit/>
          </a:bodyPr>
          <a:lstStyle/>
          <a:p>
            <a:r>
              <a:rPr lang="en-GB" sz="4000" dirty="0" smtClean="0">
                <a:solidFill>
                  <a:srgbClr val="449FD2"/>
                </a:solidFill>
                <a:latin typeface="Candara" panose="020E0502030303020204" pitchFamily="34" charset="0"/>
              </a:rPr>
              <a:t>Effect of restoration</a:t>
            </a:r>
            <a:endParaRPr lang="en-GB" sz="4000" dirty="0">
              <a:solidFill>
                <a:srgbClr val="449FD2"/>
              </a:solidFill>
              <a:latin typeface="Candara" panose="020E0502030303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11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720985" y="1907911"/>
            <a:ext cx="7886700" cy="4351338"/>
          </a:xfrm>
        </p:spPr>
        <p:txBody>
          <a:bodyPr/>
          <a:lstStyle/>
          <a:p>
            <a:r>
              <a:rPr lang="en-GB" dirty="0" smtClean="0">
                <a:sym typeface="Wingdings" panose="05000000000000000000" pitchFamily="2" charset="2"/>
              </a:rPr>
              <a:t>Maintain the carbon stock 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Restore process of carbon sequestration in the long term  mitigate the effect of climate change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Restore capacity to purify and regulate water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Support wildlife and biodiversity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363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353681"/>
            <a:ext cx="9144000" cy="129473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-2696" y="6601837"/>
            <a:ext cx="9144000" cy="129473"/>
          </a:xfrm>
          <a:prstGeom prst="rect">
            <a:avLst/>
          </a:prstGeom>
          <a:solidFill>
            <a:srgbClr val="7B6A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-2139" y="6728527"/>
            <a:ext cx="9144000" cy="129473"/>
          </a:xfrm>
          <a:prstGeom prst="rect">
            <a:avLst/>
          </a:prstGeom>
          <a:solidFill>
            <a:srgbClr val="454E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-1348" y="6473713"/>
            <a:ext cx="9144000" cy="129473"/>
          </a:xfrm>
          <a:prstGeom prst="rect">
            <a:avLst/>
          </a:prstGeom>
          <a:solidFill>
            <a:srgbClr val="449F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772" y="6290726"/>
            <a:ext cx="1248480" cy="5939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391" y="160899"/>
            <a:ext cx="8580953" cy="1325563"/>
          </a:xfrm>
        </p:spPr>
        <p:txBody>
          <a:bodyPr>
            <a:normAutofit/>
          </a:bodyPr>
          <a:lstStyle/>
          <a:p>
            <a:r>
              <a:rPr lang="en-GB" sz="4000" dirty="0" smtClean="0">
                <a:latin typeface="Candara" panose="020E0502030303020204" pitchFamily="34" charset="0"/>
              </a:rPr>
              <a:t>Open discussion </a:t>
            </a:r>
            <a:endParaRPr lang="en-GB" sz="4000" dirty="0">
              <a:latin typeface="Candara" panose="020E0502030303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12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39157" y="2101993"/>
            <a:ext cx="7569419" cy="3510247"/>
          </a:xfrm>
        </p:spPr>
        <p:txBody>
          <a:bodyPr>
            <a:normAutofit/>
          </a:bodyPr>
          <a:lstStyle/>
          <a:p>
            <a:r>
              <a:rPr lang="en-GB" dirty="0"/>
              <a:t>Which aspect of the presentation interests you the most?</a:t>
            </a:r>
          </a:p>
          <a:p>
            <a:r>
              <a:rPr lang="en-GB" dirty="0"/>
              <a:t>Did you learn anything (about peatlands) that you did not know before?</a:t>
            </a:r>
          </a:p>
          <a:p>
            <a:pPr lvl="0"/>
            <a:r>
              <a:rPr lang="en-GB" dirty="0" smtClean="0"/>
              <a:t>What </a:t>
            </a:r>
            <a:r>
              <a:rPr lang="en-GB" dirty="0"/>
              <a:t>is your fondest memory of a peat site visit</a:t>
            </a:r>
            <a:r>
              <a:rPr lang="en-GB" dirty="0" smtClean="0"/>
              <a:t>?</a:t>
            </a:r>
          </a:p>
          <a:p>
            <a:pPr lvl="0"/>
            <a:r>
              <a:rPr lang="en-GB" dirty="0"/>
              <a:t>What was the main thought you had while visiting the site?</a:t>
            </a:r>
          </a:p>
          <a:p>
            <a:pPr lvl="0"/>
            <a:endParaRPr lang="en-GB" dirty="0"/>
          </a:p>
          <a:p>
            <a:endParaRPr lang="en-GB" dirty="0" smtClean="0">
              <a:sym typeface="Wingdings" panose="05000000000000000000" pitchFamily="2" charset="2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003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353681"/>
            <a:ext cx="9144000" cy="129473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-2696" y="6601837"/>
            <a:ext cx="9144000" cy="129473"/>
          </a:xfrm>
          <a:prstGeom prst="rect">
            <a:avLst/>
          </a:prstGeom>
          <a:solidFill>
            <a:srgbClr val="7B6A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-2139" y="6728527"/>
            <a:ext cx="9144000" cy="129473"/>
          </a:xfrm>
          <a:prstGeom prst="rect">
            <a:avLst/>
          </a:prstGeom>
          <a:solidFill>
            <a:srgbClr val="454E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-1348" y="6473713"/>
            <a:ext cx="9144000" cy="129473"/>
          </a:xfrm>
          <a:prstGeom prst="rect">
            <a:avLst/>
          </a:prstGeom>
          <a:solidFill>
            <a:srgbClr val="449F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772" y="6290726"/>
            <a:ext cx="1248480" cy="5939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16" y="98553"/>
            <a:ext cx="7886700" cy="1325563"/>
          </a:xfrm>
        </p:spPr>
        <p:txBody>
          <a:bodyPr>
            <a:normAutofit/>
          </a:bodyPr>
          <a:lstStyle/>
          <a:p>
            <a:r>
              <a:rPr lang="en-GB" sz="4000" dirty="0" smtClean="0">
                <a:solidFill>
                  <a:srgbClr val="449FD2"/>
                </a:solidFill>
                <a:latin typeface="Candara" panose="020E0502030303020204" pitchFamily="34" charset="0"/>
              </a:rPr>
              <a:t>What are peatlands</a:t>
            </a:r>
            <a:endParaRPr lang="en-GB" sz="4000" dirty="0">
              <a:solidFill>
                <a:srgbClr val="449FD2"/>
              </a:solidFill>
              <a:latin typeface="Candara" panose="020E0502030303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55002" y="1350943"/>
            <a:ext cx="8068237" cy="4538274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endParaRPr lang="en-GB" sz="3200" dirty="0">
              <a:latin typeface="Candara" panose="020E0502030303020204" pitchFamily="34" charset="0"/>
              <a:sym typeface="Wingdings" panose="05000000000000000000" pitchFamily="2" charset="2"/>
            </a:endParaRP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en-GB" sz="3600" dirty="0" smtClean="0">
              <a:latin typeface="Candara" panose="020E0502030303020204" pitchFamily="34" charset="0"/>
              <a:ea typeface="+mj-ea"/>
              <a:cs typeface="+mj-cs"/>
            </a:endParaRP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en-GB" sz="2900" dirty="0">
              <a:latin typeface="Candara" panose="020E0502030303020204" pitchFamily="34" charset="0"/>
            </a:endParaRP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en-GB" sz="3200" dirty="0">
              <a:latin typeface="Candara" panose="020E0502030303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2</a:t>
            </a:fld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380932" y="1563850"/>
            <a:ext cx="8376744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Peatlands</a:t>
            </a:r>
            <a:r>
              <a:rPr lang="en-GB" sz="2800" dirty="0" smtClean="0"/>
              <a:t> are wet ecosystems characterized by a first layer of peat (&gt;</a:t>
            </a:r>
            <a:r>
              <a:rPr lang="en-GB" sz="2800" dirty="0"/>
              <a:t>30cm) </a:t>
            </a:r>
            <a:r>
              <a:rPr lang="en-GB" sz="2800" dirty="0" smtClean="0"/>
              <a:t>that formed through accumulation of organic matter over </a:t>
            </a:r>
            <a:r>
              <a:rPr lang="en-GB" sz="2800" dirty="0" err="1" smtClean="0"/>
              <a:t>millenia</a:t>
            </a:r>
            <a:r>
              <a:rPr lang="en-GB" sz="2800" dirty="0" smtClean="0"/>
              <a:t>, and specific vegetation</a:t>
            </a:r>
          </a:p>
          <a:p>
            <a:pPr lvl="3"/>
            <a:endParaRPr lang="en-GB" sz="2800" dirty="0"/>
          </a:p>
          <a:p>
            <a:pPr lvl="3"/>
            <a:endParaRPr lang="en-GB" sz="2800" dirty="0" smtClean="0"/>
          </a:p>
          <a:p>
            <a:pPr lvl="3"/>
            <a:endParaRPr lang="en-GB" sz="2800" dirty="0"/>
          </a:p>
          <a:p>
            <a:pPr lvl="3"/>
            <a:endParaRPr lang="en-GB" sz="2800" dirty="0"/>
          </a:p>
          <a:p>
            <a:pPr lvl="3"/>
            <a:r>
              <a:rPr lang="en-GB" sz="1100" dirty="0" smtClean="0"/>
              <a:t>Source</a:t>
            </a:r>
            <a:r>
              <a:rPr lang="en-GB" sz="1100" dirty="0"/>
              <a:t>: http://</a:t>
            </a:r>
            <a:r>
              <a:rPr lang="en-GB" sz="1100" dirty="0" smtClean="0"/>
              <a:t>www.see.leeds.ac.uk/peatland-modules/learning/1.php </a:t>
            </a:r>
          </a:p>
          <a:p>
            <a:endParaRPr lang="en-GB" sz="2800" dirty="0" smtClean="0"/>
          </a:p>
          <a:p>
            <a:r>
              <a:rPr lang="en-GB" sz="2800" dirty="0" smtClean="0"/>
              <a:t>Two main types of peatland: </a:t>
            </a:r>
            <a:r>
              <a:rPr lang="en-GB" sz="2800" b="1" dirty="0" smtClean="0"/>
              <a:t>Bogs</a:t>
            </a:r>
            <a:r>
              <a:rPr lang="en-GB" sz="2800" dirty="0" smtClean="0"/>
              <a:t> are fed by rainfall water, </a:t>
            </a:r>
            <a:r>
              <a:rPr lang="en-GB" sz="2800" b="1" dirty="0" smtClean="0"/>
              <a:t>fens</a:t>
            </a:r>
            <a:r>
              <a:rPr lang="en-GB" sz="2800" dirty="0" smtClean="0"/>
              <a:t> are waterlogged through groundwater</a:t>
            </a:r>
            <a:endParaRPr lang="en-GB" sz="2800" dirty="0"/>
          </a:p>
        </p:txBody>
      </p:sp>
      <p:pic>
        <p:nvPicPr>
          <p:cNvPr id="12" name="Picture 11"/>
          <p:cNvPicPr/>
          <p:nvPr/>
        </p:nvPicPr>
        <p:blipFill rotWithShape="1">
          <a:blip r:embed="rId4"/>
          <a:srcRect l="3110" t="21641" r="59792" b="44178"/>
          <a:stretch/>
        </p:blipFill>
        <p:spPr bwMode="auto">
          <a:xfrm>
            <a:off x="1040525" y="2976478"/>
            <a:ext cx="6868248" cy="16708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5532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353681"/>
            <a:ext cx="9144000" cy="129473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-2696" y="6601837"/>
            <a:ext cx="9144000" cy="129473"/>
          </a:xfrm>
          <a:prstGeom prst="rect">
            <a:avLst/>
          </a:prstGeom>
          <a:solidFill>
            <a:srgbClr val="7B6A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-2139" y="6728527"/>
            <a:ext cx="9144000" cy="129473"/>
          </a:xfrm>
          <a:prstGeom prst="rect">
            <a:avLst/>
          </a:prstGeom>
          <a:solidFill>
            <a:srgbClr val="454E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-1348" y="6473713"/>
            <a:ext cx="9144000" cy="129473"/>
          </a:xfrm>
          <a:prstGeom prst="rect">
            <a:avLst/>
          </a:prstGeom>
          <a:solidFill>
            <a:srgbClr val="449F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772" y="6290726"/>
            <a:ext cx="1248480" cy="5939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15" y="98553"/>
            <a:ext cx="8528401" cy="1325563"/>
          </a:xfrm>
        </p:spPr>
        <p:txBody>
          <a:bodyPr>
            <a:normAutofit/>
          </a:bodyPr>
          <a:lstStyle/>
          <a:p>
            <a:r>
              <a:rPr lang="en-GB" sz="4000" dirty="0" smtClean="0">
                <a:solidFill>
                  <a:srgbClr val="449FD2"/>
                </a:solidFill>
                <a:latin typeface="Candara" panose="020E0502030303020204" pitchFamily="34" charset="0"/>
              </a:rPr>
              <a:t>Where are they located </a:t>
            </a:r>
            <a:r>
              <a:rPr lang="en-GB" sz="1800" dirty="0" smtClean="0">
                <a:solidFill>
                  <a:srgbClr val="C00000"/>
                </a:solidFill>
                <a:latin typeface="Candara" panose="020E0502030303020204" pitchFamily="34" charset="0"/>
              </a:rPr>
              <a:t>(slide to be adapted depending on valuation interest: if a local site, then need to prioritise on local peatlands</a:t>
            </a:r>
            <a:r>
              <a:rPr lang="en-GB" sz="1800" dirty="0">
                <a:solidFill>
                  <a:srgbClr val="C00000"/>
                </a:solidFill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3</a:t>
            </a:fld>
            <a:endParaRPr lang="en-GB"/>
          </a:p>
        </p:txBody>
      </p:sp>
      <p:pic>
        <p:nvPicPr>
          <p:cNvPr id="1026" name="Picture 2" descr="Percentage Peatland cover across UK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27" y="2404780"/>
            <a:ext cx="3556294" cy="3759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34079" y="5937774"/>
            <a:ext cx="47362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Distribution of peatlands in the UK; IUCN - </a:t>
            </a:r>
            <a:r>
              <a:rPr lang="en-GB" sz="1100" dirty="0">
                <a:hlinkClick r:id="rId5"/>
              </a:rPr>
              <a:t>https://www.iucn-uk-peatlandprogramme.org/about-peatlands/uk-peatlands</a:t>
            </a:r>
            <a:endParaRPr lang="en-GB" sz="1100" dirty="0"/>
          </a:p>
        </p:txBody>
      </p:sp>
      <p:pic>
        <p:nvPicPr>
          <p:cNvPr id="1028" name="Picture 4" descr="https://bogology.files.wordpress.com/2014/04/global-peat-map.jpg?w=1200&amp;h=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190" y="1424116"/>
            <a:ext cx="6209428" cy="259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840419" y="3990853"/>
            <a:ext cx="61300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 smtClean="0"/>
              <a:t>Global distribution of peatlands - </a:t>
            </a:r>
            <a:r>
              <a:rPr lang="en-GB" sz="1100" dirty="0" smtClean="0">
                <a:hlinkClick r:id="rId7"/>
              </a:rPr>
              <a:t>https</a:t>
            </a:r>
            <a:r>
              <a:rPr lang="en-GB" sz="1100" dirty="0">
                <a:hlinkClick r:id="rId7"/>
              </a:rPr>
              <a:t>://bogology.org/2014/04/11/around-the-world-in-80-peatlands</a:t>
            </a:r>
            <a:r>
              <a:rPr lang="en-GB" sz="1100" dirty="0" smtClean="0">
                <a:hlinkClick r:id="rId7"/>
              </a:rPr>
              <a:t>/</a:t>
            </a:r>
            <a:r>
              <a:rPr lang="en-GB" sz="1100" dirty="0" smtClean="0"/>
              <a:t> </a:t>
            </a:r>
            <a:endParaRPr lang="en-GB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3918008" y="4816024"/>
            <a:ext cx="49431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Peatlands cover ~ 3% of the </a:t>
            </a:r>
            <a:r>
              <a:rPr lang="en-GB" sz="2400" b="1" dirty="0" smtClean="0"/>
              <a:t>world</a:t>
            </a:r>
            <a:r>
              <a:rPr lang="en-GB" sz="2400" dirty="0" smtClean="0"/>
              <a:t>’s land area, and 12% of </a:t>
            </a:r>
            <a:r>
              <a:rPr lang="en-GB" sz="2400" b="1" dirty="0" smtClean="0"/>
              <a:t>UK</a:t>
            </a:r>
            <a:r>
              <a:rPr lang="en-GB" sz="2400" dirty="0" smtClean="0"/>
              <a:t>’s land area</a:t>
            </a:r>
          </a:p>
          <a:p>
            <a:r>
              <a:rPr lang="en-GB" sz="2400" dirty="0" smtClean="0"/>
              <a:t> 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0720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353681"/>
            <a:ext cx="9144000" cy="129473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-2696" y="6601837"/>
            <a:ext cx="9144000" cy="129473"/>
          </a:xfrm>
          <a:prstGeom prst="rect">
            <a:avLst/>
          </a:prstGeom>
          <a:solidFill>
            <a:srgbClr val="7B6A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-2139" y="6728527"/>
            <a:ext cx="9144000" cy="129473"/>
          </a:xfrm>
          <a:prstGeom prst="rect">
            <a:avLst/>
          </a:prstGeom>
          <a:solidFill>
            <a:srgbClr val="454E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-1348" y="6473713"/>
            <a:ext cx="9144000" cy="129473"/>
          </a:xfrm>
          <a:prstGeom prst="rect">
            <a:avLst/>
          </a:prstGeom>
          <a:solidFill>
            <a:srgbClr val="449F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772" y="6290726"/>
            <a:ext cx="1248480" cy="5939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353"/>
            <a:ext cx="8812181" cy="1325563"/>
          </a:xfrm>
        </p:spPr>
        <p:txBody>
          <a:bodyPr>
            <a:normAutofit/>
          </a:bodyPr>
          <a:lstStyle/>
          <a:p>
            <a:r>
              <a:rPr lang="en-GB" sz="4000" dirty="0" smtClean="0">
                <a:solidFill>
                  <a:srgbClr val="449FD2"/>
                </a:solidFill>
                <a:latin typeface="Candara" panose="020E0502030303020204" pitchFamily="34" charset="0"/>
              </a:rPr>
              <a:t>What do they look like</a:t>
            </a:r>
            <a:endParaRPr lang="en-GB" sz="2700" dirty="0">
              <a:solidFill>
                <a:srgbClr val="C00000"/>
              </a:solidFill>
              <a:latin typeface="Candara" panose="020E0502030303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60154" y="1984233"/>
            <a:ext cx="8481651" cy="5208136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en-GB" sz="2700" dirty="0" smtClean="0">
              <a:latin typeface="Candara" panose="020E0502030303020204" pitchFamily="34" charset="0"/>
            </a:endParaRP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en-GB" sz="2700" dirty="0">
              <a:latin typeface="Candara" panose="020E0502030303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4</a:t>
            </a:fld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8" y="1762042"/>
            <a:ext cx="4465104" cy="26735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1570" y="4501626"/>
            <a:ext cx="47362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Pools of water on UK blanket peat </a:t>
            </a:r>
          </a:p>
          <a:p>
            <a:r>
              <a:rPr lang="en-GB" sz="1100" dirty="0" smtClean="0"/>
              <a:t>Photo credit: Joseph Holden</a:t>
            </a:r>
            <a:endParaRPr lang="en-GB" sz="11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845" y="3198325"/>
            <a:ext cx="4188396" cy="314129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882568" y="5945666"/>
            <a:ext cx="21439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Pools of water on UK blanket peat </a:t>
            </a:r>
          </a:p>
          <a:p>
            <a:r>
              <a:rPr lang="en-GB" sz="1100" dirty="0" smtClean="0"/>
              <a:t>Photo credit: Joseph Holden</a:t>
            </a:r>
            <a:endParaRPr lang="en-GB" sz="1100" dirty="0"/>
          </a:p>
        </p:txBody>
      </p:sp>
      <p:pic>
        <p:nvPicPr>
          <p:cNvPr id="15" name="Picture 2" descr="Blanket bog of the Flow Country, Forsinard, Scotland © RSPB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475" y="271726"/>
            <a:ext cx="4009545" cy="268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969317" y="2910052"/>
            <a:ext cx="40326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Source: IUCN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424584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353681"/>
            <a:ext cx="9144000" cy="129473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-2696" y="6601837"/>
            <a:ext cx="9144000" cy="129473"/>
          </a:xfrm>
          <a:prstGeom prst="rect">
            <a:avLst/>
          </a:prstGeom>
          <a:solidFill>
            <a:srgbClr val="7B6A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-2139" y="6728527"/>
            <a:ext cx="9144000" cy="129473"/>
          </a:xfrm>
          <a:prstGeom prst="rect">
            <a:avLst/>
          </a:prstGeom>
          <a:solidFill>
            <a:srgbClr val="454E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-1348" y="6473713"/>
            <a:ext cx="9144000" cy="129473"/>
          </a:xfrm>
          <a:prstGeom prst="rect">
            <a:avLst/>
          </a:prstGeom>
          <a:solidFill>
            <a:srgbClr val="449F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772" y="6290726"/>
            <a:ext cx="1248480" cy="5939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50" y="89415"/>
            <a:ext cx="8812181" cy="1325563"/>
          </a:xfrm>
        </p:spPr>
        <p:txBody>
          <a:bodyPr>
            <a:normAutofit/>
          </a:bodyPr>
          <a:lstStyle/>
          <a:p>
            <a:r>
              <a:rPr lang="en-GB" sz="4000" dirty="0" smtClean="0">
                <a:solidFill>
                  <a:srgbClr val="449FD2"/>
                </a:solidFill>
                <a:latin typeface="Candara" panose="020E0502030303020204" pitchFamily="34" charset="0"/>
              </a:rPr>
              <a:t>What do they look like (cont.)</a:t>
            </a:r>
            <a:endParaRPr lang="en-GB" sz="2700" dirty="0">
              <a:solidFill>
                <a:srgbClr val="C00000"/>
              </a:solidFill>
              <a:latin typeface="Candara" panose="020E0502030303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60154" y="1984233"/>
            <a:ext cx="8481651" cy="5208136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en-GB" sz="2700" dirty="0" smtClean="0">
              <a:latin typeface="Candara" panose="020E0502030303020204" pitchFamily="34" charset="0"/>
            </a:endParaRP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en-GB" sz="2700" dirty="0">
              <a:latin typeface="Candara" panose="020E0502030303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5</a:t>
            </a:fld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107228" y="2422210"/>
            <a:ext cx="7091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C00000"/>
                </a:solidFill>
              </a:rPr>
              <a:t>You may want to add your own pictures, or pictures specific to a local site that you are interested in (if valuation considers that site specifically) </a:t>
            </a:r>
            <a:endParaRPr lang="en-GB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07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353681"/>
            <a:ext cx="9144000" cy="129473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-2696" y="6601837"/>
            <a:ext cx="9144000" cy="129473"/>
          </a:xfrm>
          <a:prstGeom prst="rect">
            <a:avLst/>
          </a:prstGeom>
          <a:solidFill>
            <a:srgbClr val="7B6A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-2139" y="6728527"/>
            <a:ext cx="9144000" cy="129473"/>
          </a:xfrm>
          <a:prstGeom prst="rect">
            <a:avLst/>
          </a:prstGeom>
          <a:solidFill>
            <a:srgbClr val="454E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-1348" y="6473713"/>
            <a:ext cx="9144000" cy="129473"/>
          </a:xfrm>
          <a:prstGeom prst="rect">
            <a:avLst/>
          </a:prstGeom>
          <a:solidFill>
            <a:srgbClr val="449F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772" y="6290726"/>
            <a:ext cx="1248480" cy="5939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15" y="98553"/>
            <a:ext cx="8801671" cy="1325563"/>
          </a:xfrm>
        </p:spPr>
        <p:txBody>
          <a:bodyPr>
            <a:normAutofit/>
          </a:bodyPr>
          <a:lstStyle/>
          <a:p>
            <a:r>
              <a:rPr lang="en-GB" sz="4000" dirty="0" smtClean="0">
                <a:solidFill>
                  <a:srgbClr val="449FD2"/>
                </a:solidFill>
                <a:latin typeface="Candara" panose="020E0502030303020204" pitchFamily="34" charset="0"/>
              </a:rPr>
              <a:t>Peatlands’ </a:t>
            </a:r>
            <a:r>
              <a:rPr lang="en-GB" sz="4000" dirty="0">
                <a:solidFill>
                  <a:srgbClr val="449FD2"/>
                </a:solidFill>
                <a:latin typeface="Candara" panose="020E0502030303020204" pitchFamily="34" charset="0"/>
              </a:rPr>
              <a:t>benefits </a:t>
            </a:r>
            <a:r>
              <a:rPr lang="en-GB" sz="4000" dirty="0" smtClean="0">
                <a:solidFill>
                  <a:srgbClr val="449FD2"/>
                </a:solidFill>
                <a:latin typeface="Candara" panose="020E0502030303020204" pitchFamily="34" charset="0"/>
              </a:rPr>
              <a:t>for society</a:t>
            </a:r>
            <a:endParaRPr lang="en-GB" sz="4000" dirty="0">
              <a:solidFill>
                <a:srgbClr val="449FD2"/>
              </a:solidFill>
              <a:latin typeface="Candara" panose="020E0502030303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6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5191" y="1657911"/>
            <a:ext cx="822822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Peatlands provide various benefits (services) to people: </a:t>
            </a:r>
          </a:p>
          <a:p>
            <a:r>
              <a:rPr lang="en-GB" b="1" dirty="0" smtClean="0"/>
              <a:t>Water regulation and purification</a:t>
            </a:r>
            <a:r>
              <a:rPr lang="en-GB" dirty="0" smtClean="0"/>
              <a:t>: 70% of UK drinking water comes from upland areas dominated by peatlands</a:t>
            </a:r>
          </a:p>
          <a:p>
            <a:r>
              <a:rPr lang="en-GB" b="1" dirty="0" smtClean="0"/>
              <a:t>Carbon storage </a:t>
            </a:r>
            <a:r>
              <a:rPr lang="en-GB" dirty="0" smtClean="0"/>
              <a:t>(they </a:t>
            </a:r>
            <a:r>
              <a:rPr lang="en-GB" dirty="0"/>
              <a:t>store 30% of global </a:t>
            </a:r>
            <a:r>
              <a:rPr lang="en-GB" dirty="0" smtClean="0"/>
              <a:t>carbon)</a:t>
            </a:r>
            <a:r>
              <a:rPr lang="en-GB" dirty="0" smtClean="0">
                <a:sym typeface="Wingdings" panose="05000000000000000000" pitchFamily="2" charset="2"/>
              </a:rPr>
              <a:t> climate regulation</a:t>
            </a:r>
            <a:endParaRPr lang="en-GB" dirty="0" smtClean="0"/>
          </a:p>
          <a:p>
            <a:r>
              <a:rPr lang="en-GB" b="1" dirty="0" smtClean="0"/>
              <a:t>Habitat for wildlife and biodiversity </a:t>
            </a:r>
          </a:p>
          <a:p>
            <a:r>
              <a:rPr lang="en-GB" b="1" dirty="0" smtClean="0"/>
              <a:t>Flood risk mitigation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520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353681"/>
            <a:ext cx="9144000" cy="129473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-2696" y="6601837"/>
            <a:ext cx="9144000" cy="129473"/>
          </a:xfrm>
          <a:prstGeom prst="rect">
            <a:avLst/>
          </a:prstGeom>
          <a:solidFill>
            <a:srgbClr val="7B6A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-2139" y="6728527"/>
            <a:ext cx="9144000" cy="129473"/>
          </a:xfrm>
          <a:prstGeom prst="rect">
            <a:avLst/>
          </a:prstGeom>
          <a:solidFill>
            <a:srgbClr val="454E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-1348" y="6473713"/>
            <a:ext cx="9144000" cy="129473"/>
          </a:xfrm>
          <a:prstGeom prst="rect">
            <a:avLst/>
          </a:prstGeom>
          <a:solidFill>
            <a:srgbClr val="449F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772" y="6290726"/>
            <a:ext cx="1248480" cy="5939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82" y="20920"/>
            <a:ext cx="8370746" cy="1325563"/>
          </a:xfrm>
        </p:spPr>
        <p:txBody>
          <a:bodyPr>
            <a:normAutofit/>
          </a:bodyPr>
          <a:lstStyle/>
          <a:p>
            <a:r>
              <a:rPr lang="en-GB" sz="4000" dirty="0" smtClean="0">
                <a:solidFill>
                  <a:srgbClr val="449FD2"/>
                </a:solidFill>
                <a:latin typeface="Candara" panose="020E0502030303020204" pitchFamily="34" charset="0"/>
              </a:rPr>
              <a:t>How are peatlands managed?</a:t>
            </a:r>
            <a:endParaRPr lang="en-GB" sz="4000" dirty="0">
              <a:solidFill>
                <a:srgbClr val="449FD2"/>
              </a:solidFill>
              <a:latin typeface="Candara" panose="020E0502030303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6716" y="2410774"/>
            <a:ext cx="5584157" cy="2848691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GB" dirty="0" smtClean="0"/>
              <a:t>Agriculture: cultivation, grazing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GB" dirty="0"/>
              <a:t>S</a:t>
            </a:r>
            <a:r>
              <a:rPr lang="en-GB" dirty="0" smtClean="0"/>
              <a:t>hooting area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GB" dirty="0" smtClean="0"/>
              <a:t>Forest plantation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GB" dirty="0" smtClean="0"/>
              <a:t>Extraction of peat for combustible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GB" dirty="0"/>
              <a:t>Recreational </a:t>
            </a:r>
            <a:r>
              <a:rPr lang="en-GB" dirty="0" smtClean="0"/>
              <a:t>area</a:t>
            </a:r>
            <a:endParaRPr lang="en-GB" dirty="0"/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en-GB" sz="2700" dirty="0" smtClean="0">
              <a:latin typeface="Candara" panose="020E0502030303020204" pitchFamily="34" charset="0"/>
            </a:endParaRP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en-GB" sz="2700" dirty="0">
              <a:latin typeface="Candara" panose="020E0502030303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7</a:t>
            </a:fld>
            <a:endParaRPr lang="en-GB"/>
          </a:p>
        </p:txBody>
      </p:sp>
      <p:pic>
        <p:nvPicPr>
          <p:cNvPr id="2050" name="Picture 2" descr="http://www.see.leeds.ac.uk/peatland-modules/assets/img/other/04_1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047" y="1203193"/>
            <a:ext cx="3429000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5633874" y="5913343"/>
            <a:ext cx="34953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/>
              <a:t>Source: http</a:t>
            </a:r>
            <a:r>
              <a:rPr lang="en-GB" sz="1200" dirty="0"/>
              <a:t>://www.see.leeds.ac.uk/peatland-modules/learning/3.php</a:t>
            </a:r>
          </a:p>
        </p:txBody>
      </p:sp>
      <p:pic>
        <p:nvPicPr>
          <p:cNvPr id="13" name="Picture 12" descr="http://www.see.leeds.ac.uk/peatland-modules/assets/img/other/05_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645" y="3543730"/>
            <a:ext cx="3424402" cy="23079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421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353681"/>
            <a:ext cx="9144000" cy="129473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-2696" y="6601837"/>
            <a:ext cx="9144000" cy="129473"/>
          </a:xfrm>
          <a:prstGeom prst="rect">
            <a:avLst/>
          </a:prstGeom>
          <a:solidFill>
            <a:srgbClr val="7B6A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-2139" y="6728527"/>
            <a:ext cx="9144000" cy="129473"/>
          </a:xfrm>
          <a:prstGeom prst="rect">
            <a:avLst/>
          </a:prstGeom>
          <a:solidFill>
            <a:srgbClr val="454E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-1348" y="6473713"/>
            <a:ext cx="9144000" cy="129473"/>
          </a:xfrm>
          <a:prstGeom prst="rect">
            <a:avLst/>
          </a:prstGeom>
          <a:solidFill>
            <a:srgbClr val="449F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772" y="6290726"/>
            <a:ext cx="1248480" cy="5939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132" y="-100329"/>
            <a:ext cx="8580953" cy="1325563"/>
          </a:xfrm>
        </p:spPr>
        <p:txBody>
          <a:bodyPr>
            <a:normAutofit/>
          </a:bodyPr>
          <a:lstStyle/>
          <a:p>
            <a:r>
              <a:rPr lang="en-GB" sz="4000" dirty="0" smtClean="0">
                <a:solidFill>
                  <a:srgbClr val="449FD2"/>
                </a:solidFill>
                <a:latin typeface="Candara" panose="020E0502030303020204" pitchFamily="34" charset="0"/>
              </a:rPr>
              <a:t>Effect of human activities on peatlands</a:t>
            </a:r>
            <a:endParaRPr lang="en-GB" sz="4000" dirty="0">
              <a:solidFill>
                <a:srgbClr val="449FD2"/>
              </a:solidFill>
              <a:latin typeface="Candara" panose="020E0502030303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8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555594" y="1075466"/>
            <a:ext cx="8223562" cy="4351338"/>
          </a:xfrm>
        </p:spPr>
        <p:txBody>
          <a:bodyPr>
            <a:normAutofit/>
          </a:bodyPr>
          <a:lstStyle/>
          <a:p>
            <a:r>
              <a:rPr lang="en-GB" sz="2600" dirty="0" smtClean="0"/>
              <a:t>Loss</a:t>
            </a:r>
            <a:r>
              <a:rPr lang="en-GB" sz="2600" dirty="0" smtClean="0">
                <a:sym typeface="Wingdings" panose="05000000000000000000" pitchFamily="2" charset="2"/>
              </a:rPr>
              <a:t> of peatlands benefits</a:t>
            </a:r>
          </a:p>
          <a:p>
            <a:r>
              <a:rPr lang="en-GB" sz="2600" dirty="0" smtClean="0"/>
              <a:t>Carbon emissions: </a:t>
            </a:r>
            <a:r>
              <a:rPr lang="en-GB" sz="2600" dirty="0"/>
              <a:t>d</a:t>
            </a:r>
            <a:r>
              <a:rPr lang="en-GB" sz="2600" dirty="0" smtClean="0"/>
              <a:t>rained &amp; damaged peatlands </a:t>
            </a:r>
            <a:r>
              <a:rPr lang="en-GB" sz="2600" dirty="0"/>
              <a:t>exacerbate climate change, emitting </a:t>
            </a:r>
            <a:r>
              <a:rPr lang="en-GB" sz="2600" dirty="0" smtClean="0"/>
              <a:t>2 Gt of CO</a:t>
            </a:r>
            <a:r>
              <a:rPr lang="en-GB" sz="2600" baseline="-25000" dirty="0" smtClean="0"/>
              <a:t>2</a:t>
            </a:r>
            <a:r>
              <a:rPr lang="en-GB" sz="2600" dirty="0" smtClean="0"/>
              <a:t> every year, equivalent to ~6</a:t>
            </a:r>
            <a:r>
              <a:rPr lang="en-GB" sz="2600" dirty="0"/>
              <a:t>% of all global greenhouse gas </a:t>
            </a:r>
            <a:r>
              <a:rPr lang="en-GB" sz="2600" dirty="0" smtClean="0"/>
              <a:t>emissions</a:t>
            </a:r>
          </a:p>
          <a:p>
            <a:r>
              <a:rPr lang="en-GB" sz="2600" dirty="0" smtClean="0"/>
              <a:t>Globally </a:t>
            </a:r>
            <a:r>
              <a:rPr lang="en-GB" sz="2600" dirty="0"/>
              <a:t>25% </a:t>
            </a:r>
            <a:r>
              <a:rPr lang="en-GB" sz="2600" dirty="0" smtClean="0"/>
              <a:t>of peatlands </a:t>
            </a:r>
            <a:r>
              <a:rPr lang="en-GB" sz="2600" dirty="0"/>
              <a:t>have been </a:t>
            </a:r>
            <a:r>
              <a:rPr lang="en-GB" sz="2600" dirty="0" smtClean="0"/>
              <a:t>destroyed; in </a:t>
            </a:r>
            <a:r>
              <a:rPr lang="en-GB" sz="2600" dirty="0"/>
              <a:t>the </a:t>
            </a:r>
            <a:r>
              <a:rPr lang="en-GB" sz="2600" dirty="0" smtClean="0"/>
              <a:t>UK 80</a:t>
            </a:r>
            <a:r>
              <a:rPr lang="en-GB" sz="2600" dirty="0"/>
              <a:t>% </a:t>
            </a:r>
            <a:r>
              <a:rPr lang="en-GB" sz="2600" dirty="0" smtClean="0"/>
              <a:t>are damaged</a:t>
            </a:r>
            <a:endParaRPr lang="en-GB" sz="2600" dirty="0">
              <a:sym typeface="Wingdings" panose="05000000000000000000" pitchFamily="2" charset="2"/>
            </a:endParaRPr>
          </a:p>
          <a:p>
            <a:endParaRPr lang="en-GB" sz="2600" dirty="0" smtClean="0">
              <a:sym typeface="Wingdings" panose="05000000000000000000" pitchFamily="2" charset="2"/>
            </a:endParaRPr>
          </a:p>
          <a:p>
            <a:endParaRPr lang="en-GB" sz="2600" dirty="0"/>
          </a:p>
        </p:txBody>
      </p:sp>
      <p:pic>
        <p:nvPicPr>
          <p:cNvPr id="11" name="Picture 10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3318" t="24684" r="57501" b="48896"/>
          <a:stretch/>
        </p:blipFill>
        <p:spPr bwMode="auto">
          <a:xfrm>
            <a:off x="675958" y="4116659"/>
            <a:ext cx="7956330" cy="21563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7"/>
          <p:cNvSpPr/>
          <p:nvPr/>
        </p:nvSpPr>
        <p:spPr>
          <a:xfrm>
            <a:off x="675958" y="6131383"/>
            <a:ext cx="630876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 smtClean="0">
                <a:hlinkClick r:id="rId6"/>
              </a:rPr>
              <a:t>Source: http</a:t>
            </a:r>
            <a:r>
              <a:rPr lang="en-GB" sz="1100" dirty="0">
                <a:hlinkClick r:id="rId6"/>
              </a:rPr>
              <a:t>://www.see.leeds.ac.uk/peatland-modules/learning/4.php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16625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353681"/>
            <a:ext cx="9144000" cy="129473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-2696" y="6601837"/>
            <a:ext cx="9144000" cy="129473"/>
          </a:xfrm>
          <a:prstGeom prst="rect">
            <a:avLst/>
          </a:prstGeom>
          <a:solidFill>
            <a:srgbClr val="7B6A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-2139" y="6728527"/>
            <a:ext cx="9144000" cy="129473"/>
          </a:xfrm>
          <a:prstGeom prst="rect">
            <a:avLst/>
          </a:prstGeom>
          <a:solidFill>
            <a:srgbClr val="454E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-1348" y="6473713"/>
            <a:ext cx="9144000" cy="129473"/>
          </a:xfrm>
          <a:prstGeom prst="rect">
            <a:avLst/>
          </a:prstGeom>
          <a:solidFill>
            <a:srgbClr val="449F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772" y="6290726"/>
            <a:ext cx="1248480" cy="5939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827" y="-67712"/>
            <a:ext cx="8580953" cy="1325563"/>
          </a:xfrm>
        </p:spPr>
        <p:txBody>
          <a:bodyPr>
            <a:normAutofit/>
          </a:bodyPr>
          <a:lstStyle/>
          <a:p>
            <a:r>
              <a:rPr lang="en-GB" sz="4000" dirty="0" smtClean="0">
                <a:solidFill>
                  <a:srgbClr val="449FD2"/>
                </a:solidFill>
                <a:latin typeface="Candara" panose="020E0502030303020204" pitchFamily="34" charset="0"/>
              </a:rPr>
              <a:t>What is restoration</a:t>
            </a:r>
            <a:endParaRPr lang="en-GB" sz="4000" dirty="0">
              <a:solidFill>
                <a:srgbClr val="449FD2"/>
              </a:solidFill>
              <a:latin typeface="Candara" panose="020E0502030303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E6B7D-7855-429A-9F53-D0F449D690AC}" type="slidenum">
              <a:rPr lang="en-GB" smtClean="0"/>
              <a:t>9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78827" y="3004798"/>
            <a:ext cx="8580953" cy="25047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>
                <a:sym typeface="Wingdings" panose="05000000000000000000" pitchFamily="2" charset="2"/>
              </a:rPr>
              <a:t>Rewet </a:t>
            </a:r>
            <a:r>
              <a:rPr lang="en-GB" sz="2400" dirty="0">
                <a:sym typeface="Wingdings" panose="05000000000000000000" pitchFamily="2" charset="2"/>
              </a:rPr>
              <a:t>site, </a:t>
            </a:r>
            <a:r>
              <a:rPr lang="en-GB" sz="2400" dirty="0" smtClean="0">
                <a:sym typeface="Wingdings" panose="05000000000000000000" pitchFamily="2" charset="2"/>
              </a:rPr>
              <a:t>stabilise soil to restore conditions for peat to grow again</a:t>
            </a:r>
          </a:p>
          <a:p>
            <a:endParaRPr lang="en-GB" sz="2600" dirty="0"/>
          </a:p>
        </p:txBody>
      </p:sp>
      <p:pic>
        <p:nvPicPr>
          <p:cNvPr id="11" name="Picture 10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3318" t="24684" r="57501" b="48896"/>
          <a:stretch/>
        </p:blipFill>
        <p:spPr bwMode="auto">
          <a:xfrm>
            <a:off x="748794" y="974066"/>
            <a:ext cx="7459785" cy="18513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ight Arrow 7"/>
          <p:cNvSpPr/>
          <p:nvPr/>
        </p:nvSpPr>
        <p:spPr>
          <a:xfrm rot="10800000" flipV="1">
            <a:off x="708469" y="2726586"/>
            <a:ext cx="7200303" cy="271490"/>
          </a:xfrm>
          <a:prstGeom prst="rightArrow">
            <a:avLst>
              <a:gd name="adj1" fmla="val 50000"/>
              <a:gd name="adj2" fmla="val 427888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122" name="Picture 2" descr="http://www.see.leeds.ac.uk/peatland-modules/assets/img/other/33_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27" y="3799815"/>
            <a:ext cx="4103987" cy="2308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see.leeds.ac.uk/peatland-modules/assets/img/other/3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582" y="3754134"/>
            <a:ext cx="4185198" cy="2354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231290" y="6082016"/>
            <a:ext cx="728817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 smtClean="0"/>
              <a:t>Source: http</a:t>
            </a:r>
            <a:r>
              <a:rPr lang="en-GB" sz="1100" dirty="0"/>
              <a:t>://www.see.leeds.ac.uk/peatland-modules/learning/15.php</a:t>
            </a:r>
          </a:p>
        </p:txBody>
      </p:sp>
    </p:spTree>
    <p:extLst>
      <p:ext uri="{BB962C8B-B14F-4D97-AF65-F5344CB8AC3E}">
        <p14:creationId xmlns:p14="http://schemas.microsoft.com/office/powerpoint/2010/main" val="368122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512403F1D32945A86BCABCD2E5DF1B" ma:contentTypeVersion="11" ma:contentTypeDescription="Create a new document." ma:contentTypeScope="" ma:versionID="f1c3f7eb44a205660d516c3cb818cf92">
  <xsd:schema xmlns:xsd="http://www.w3.org/2001/XMLSchema" xmlns:xs="http://www.w3.org/2001/XMLSchema" xmlns:p="http://schemas.microsoft.com/office/2006/metadata/properties" xmlns:ns3="585a1030-6098-4ced-988c-714aad04f4b7" xmlns:ns4="1c7ad80e-9932-4b7c-87fb-dd08b451d598" targetNamespace="http://schemas.microsoft.com/office/2006/metadata/properties" ma:root="true" ma:fieldsID="8317c8e9c1778089266ef1fe3fb28dda" ns3:_="" ns4:_="">
    <xsd:import namespace="585a1030-6098-4ced-988c-714aad04f4b7"/>
    <xsd:import namespace="1c7ad80e-9932-4b7c-87fb-dd08b451d59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5a1030-6098-4ced-988c-714aad04f4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7ad80e-9932-4b7c-87fb-dd08b451d59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F187DE9-A7C7-4597-8C96-A09AA7C474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5a1030-6098-4ced-988c-714aad04f4b7"/>
    <ds:schemaRef ds:uri="1c7ad80e-9932-4b7c-87fb-dd08b451d59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5D621A-D729-4F27-A99F-040F2961AD35}">
  <ds:schemaRefs>
    <ds:schemaRef ds:uri="http://purl.org/dc/dcmitype/"/>
    <ds:schemaRef ds:uri="585a1030-6098-4ced-988c-714aad04f4b7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1c7ad80e-9932-4b7c-87fb-dd08b451d598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FCCB4A6-2F91-4BE2-9379-24850CCC9C1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12160</TotalTime>
  <Words>597</Words>
  <Application>Microsoft Office PowerPoint</Application>
  <PresentationFormat>On-screen Show (4:3)</PresentationFormat>
  <Paragraphs>96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Candara</vt:lpstr>
      <vt:lpstr>Wingdings</vt:lpstr>
      <vt:lpstr>Office Theme</vt:lpstr>
      <vt:lpstr>PowerPoint Presentation</vt:lpstr>
      <vt:lpstr>What are peatlands</vt:lpstr>
      <vt:lpstr>Where are they located (slide to be adapted depending on valuation interest: if a local site, then need to prioritise on local peatlands)</vt:lpstr>
      <vt:lpstr>What do they look like</vt:lpstr>
      <vt:lpstr>What do they look like (cont.)</vt:lpstr>
      <vt:lpstr>Peatlands’ benefits for society</vt:lpstr>
      <vt:lpstr>How are peatlands managed?</vt:lpstr>
      <vt:lpstr>Effect of human activities on peatlands</vt:lpstr>
      <vt:lpstr>What is restoration</vt:lpstr>
      <vt:lpstr>Restoration work</vt:lpstr>
      <vt:lpstr>Effect of restoration</vt:lpstr>
      <vt:lpstr>Open discussion </vt:lpstr>
    </vt:vector>
  </TitlesOfParts>
  <Company>University of Leeds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Janet Richardson [EAR]</dc:creator>
  <cp:lastModifiedBy>Poppy Leeder</cp:lastModifiedBy>
  <cp:revision>479</cp:revision>
  <cp:lastPrinted>2018-07-11T16:42:06Z</cp:lastPrinted>
  <dcterms:created xsi:type="dcterms:W3CDTF">2017-10-17T12:34:28Z</dcterms:created>
  <dcterms:modified xsi:type="dcterms:W3CDTF">2020-07-29T15:40:49Z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0x010100AD512403F1D32945A86BCABCD2E5DF1B</vt:lpwstr>
  </property>
</Properties>
</file>