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5" r:id="rId6"/>
    <p:sldId id="299" r:id="rId7"/>
    <p:sldId id="364" r:id="rId8"/>
    <p:sldId id="370" r:id="rId9"/>
    <p:sldId id="338" r:id="rId10"/>
    <p:sldId id="365" r:id="rId11"/>
    <p:sldId id="366" r:id="rId12"/>
    <p:sldId id="371" r:id="rId13"/>
    <p:sldId id="372" r:id="rId14"/>
    <p:sldId id="373" r:id="rId15"/>
    <p:sldId id="368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Ferre" initials="MF" lastIdx="1" clrIdx="0">
    <p:extLst>
      <p:ext uri="{19B8F6BF-5375-455C-9EA6-DF929625EA0E}">
        <p15:presenceInfo xmlns:p15="http://schemas.microsoft.com/office/powerpoint/2012/main" userId="S-1-5-21-1390067357-1993962763-725345543-643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49FD2"/>
    <a:srgbClr val="95C11F"/>
    <a:srgbClr val="454E54"/>
    <a:srgbClr val="7B6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78826" autoAdjust="0"/>
  </p:normalViewPr>
  <p:slideViewPr>
    <p:cSldViewPr snapToGrid="0">
      <p:cViewPr varScale="1">
        <p:scale>
          <a:sx n="52" d="100"/>
          <a:sy n="52" d="100"/>
        </p:scale>
        <p:origin x="173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4A94E-9F5F-4812-82B4-CA10069130A2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3F90-A40B-44B6-9A00-8AD4384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52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1204-0957-40F0-8B0A-9FE2A8360C0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4BB64-B3F0-4054-A70A-AE96D9482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7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cn-uk-peatlandprogramme.org/sites/www.iucn-uk-peatlandprogramme.org/files/1-10%20Peatland%20Briefings%20-%205th%20November%202014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7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 Okumah</a:t>
            </a:r>
            <a:r>
              <a:rPr lang="en-GB" baseline="0" dirty="0" smtClean="0"/>
              <a:t> et al. 2019: How much does peatland restoration cost: insights from the 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84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1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http://www.iucn-uk-peatlandprogramme.org/sites/www.iucn-uk-peatlandprogramme.org/files/1-10%20Peatland%20Briefings%20-%205th%20November%202014.pdf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1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could add</a:t>
            </a:r>
            <a:r>
              <a:rPr lang="en-GB" baseline="0" dirty="0" smtClean="0"/>
              <a:t> surface figures for the region you are focusing on, if this is the case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1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UK peatlands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4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05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 IUCN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9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Historical</a:t>
            </a:r>
            <a:r>
              <a:rPr lang="en-GB" baseline="0" dirty="0" smtClean="0"/>
              <a:t> use of peatlands.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0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Reduced</a:t>
            </a:r>
            <a:r>
              <a:rPr lang="en-GB" baseline="0" dirty="0" smtClean="0"/>
              <a:t> water quality, can no longer support wildlife.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7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BB64-B3F0-4054-A70A-AE96D94822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20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6FCF-9453-4120-92CD-E4134B10D547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3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4779-27D0-49A9-B9D8-1A36FD981EFE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4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7445-8A33-422B-883D-C65DE9B6AFC1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319-C8A3-4D9B-BA5E-5BFACB64D2EF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0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A3D3-2A78-4B7E-9089-B7A741DA9555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8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3A49-C2C7-41A9-96AB-3BCAEDF29D7C}" type="datetime1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3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08DA-6DED-4EC2-8B08-239EB7CA7638}" type="datetime1">
              <a:rPr lang="en-GB" smtClean="0"/>
              <a:t>29/07/2020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7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4987-DE31-4C49-9AEB-19A24B142638}" type="datetime1">
              <a:rPr lang="en-GB" smtClean="0"/>
              <a:t>29/07/2020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4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E8B-A440-4756-96E0-59FAF8D262DE}" type="datetime1">
              <a:rPr lang="en-GB" smtClean="0"/>
              <a:t>29/07/2020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7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45EE-0264-4C17-9B65-8825546E26FB}" type="datetime1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3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8456-AC9C-4833-9BDD-6C4D375BDA67}" type="datetime1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8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7A4A-2299-49EE-926E-203A80AD7E75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E6B7D-7855-429A-9F53-D0F449D6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4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bogology.org/2014/04/11/around-the-world-in-80-peatland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iucn-uk-peatlandprogramme.org/about-peatlands/uk-peatland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e.leeds.ac.uk/peatland-modules/learning/4.php" TargetMode="Externa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48176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40" y="118328"/>
            <a:ext cx="2523067" cy="1386300"/>
          </a:xfrm>
          <a:prstGeom prst="rect">
            <a:avLst/>
          </a:prstGeom>
        </p:spPr>
      </p:pic>
      <p:sp>
        <p:nvSpPr>
          <p:cNvPr id="9" name="Title Placeholder 1"/>
          <p:cNvSpPr txBox="1">
            <a:spLocks/>
          </p:cNvSpPr>
          <p:nvPr/>
        </p:nvSpPr>
        <p:spPr>
          <a:xfrm>
            <a:off x="273270" y="2253958"/>
            <a:ext cx="8416090" cy="3350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Peatlands and benefits of their restoration</a:t>
            </a:r>
          </a:p>
          <a:p>
            <a:endParaRPr lang="en-GB" sz="3600" dirty="0">
              <a:solidFill>
                <a:srgbClr val="449FD2"/>
              </a:solidFill>
              <a:latin typeface="Candara" panose="020E0502030303020204" pitchFamily="34" charset="0"/>
            </a:endParaRPr>
          </a:p>
          <a:p>
            <a:r>
              <a:rPr lang="en-GB" sz="24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This is a template </a:t>
            </a:r>
            <a:r>
              <a:rPr lang="en-GB" sz="2400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ppt</a:t>
            </a:r>
            <a:r>
              <a:rPr lang="en-GB" sz="24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 presentation for running Part B - phase 4 of the Deliberative Monetary Valuation protocol.</a:t>
            </a:r>
          </a:p>
          <a:p>
            <a:r>
              <a:rPr lang="en-GB" sz="24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This should be adapted depending on the sample population and interest of the valuation</a:t>
            </a:r>
          </a:p>
          <a:p>
            <a:pPr>
              <a:spcBef>
                <a:spcPts val="600"/>
              </a:spcBef>
            </a:pPr>
            <a:endParaRPr lang="en-GB" sz="2800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endParaRPr lang="en-GB" sz="2800" dirty="0" smtClean="0">
              <a:solidFill>
                <a:srgbClr val="449FD2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348" y="647371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2" y="6290726"/>
            <a:ext cx="1248480" cy="59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27" y="-67712"/>
            <a:ext cx="8580953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Restoration work</a:t>
            </a:r>
            <a:endParaRPr lang="en-GB" sz="4000" dirty="0">
              <a:solidFill>
                <a:srgbClr val="449FD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10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89134" y="1902404"/>
            <a:ext cx="7886700" cy="245174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Add pictures of people doing restoration work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8881" y="4635622"/>
            <a:ext cx="8586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Restoration is costly: ~£1000/ha (Okumah et al. 2019)</a:t>
            </a:r>
          </a:p>
          <a:p>
            <a:endParaRPr lang="en-GB" sz="2800" dirty="0"/>
          </a:p>
          <a:p>
            <a:r>
              <a:rPr lang="en-GB" sz="2400" dirty="0" smtClean="0">
                <a:solidFill>
                  <a:srgbClr val="C00000"/>
                </a:solidFill>
              </a:rPr>
              <a:t>Add more information on costs and any other relevant info. on that 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348" y="647371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2" y="6290726"/>
            <a:ext cx="1248480" cy="59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27" y="-67712"/>
            <a:ext cx="8580953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Effect of restoration</a:t>
            </a:r>
            <a:endParaRPr lang="en-GB" sz="4000" dirty="0">
              <a:solidFill>
                <a:srgbClr val="449FD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11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20985" y="1907911"/>
            <a:ext cx="7886700" cy="4351338"/>
          </a:xfrm>
        </p:spPr>
        <p:txBody>
          <a:bodyPr/>
          <a:lstStyle/>
          <a:p>
            <a:r>
              <a:rPr lang="en-GB" dirty="0" smtClean="0">
                <a:sym typeface="Wingdings" panose="05000000000000000000" pitchFamily="2" charset="2"/>
              </a:rPr>
              <a:t>Maintain the carbon stock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Restore process of carbon sequestration in the long term  mitigate the effect of climate change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Restore capacity to purify and regulate water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Support wildlife and biodiversity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6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348" y="647371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2" y="6290726"/>
            <a:ext cx="1248480" cy="59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91" y="160899"/>
            <a:ext cx="8580953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ndara" panose="020E0502030303020204" pitchFamily="34" charset="0"/>
              </a:rPr>
              <a:t>Open discussion </a:t>
            </a:r>
            <a:endParaRPr lang="en-GB" sz="4000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12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9157" y="2101993"/>
            <a:ext cx="7569419" cy="3510247"/>
          </a:xfrm>
        </p:spPr>
        <p:txBody>
          <a:bodyPr>
            <a:normAutofit/>
          </a:bodyPr>
          <a:lstStyle/>
          <a:p>
            <a:r>
              <a:rPr lang="en-GB" dirty="0"/>
              <a:t>Which aspect of the presentation interests you the most?</a:t>
            </a:r>
          </a:p>
          <a:p>
            <a:r>
              <a:rPr lang="en-GB" dirty="0"/>
              <a:t>Did you learn anything (about peatlands) that you did not know before?</a:t>
            </a:r>
          </a:p>
          <a:p>
            <a:pPr lvl="0"/>
            <a:r>
              <a:rPr lang="en-GB" dirty="0" smtClean="0"/>
              <a:t>What </a:t>
            </a:r>
            <a:r>
              <a:rPr lang="en-GB" dirty="0"/>
              <a:t>is your fondest memory of a peat site visit</a:t>
            </a:r>
            <a:r>
              <a:rPr lang="en-GB" dirty="0" smtClean="0"/>
              <a:t>?</a:t>
            </a:r>
          </a:p>
          <a:p>
            <a:pPr lvl="0"/>
            <a:r>
              <a:rPr lang="en-GB" dirty="0"/>
              <a:t>What was the main thought you had while visiting the site?</a:t>
            </a:r>
          </a:p>
          <a:p>
            <a:pPr lvl="0"/>
            <a:endParaRPr lang="en-GB" dirty="0"/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0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348" y="647371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2" y="6290726"/>
            <a:ext cx="1248480" cy="59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16" y="98553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What are peatlands</a:t>
            </a:r>
            <a:endParaRPr lang="en-GB" sz="4000" dirty="0">
              <a:solidFill>
                <a:srgbClr val="449FD2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002" y="1350943"/>
            <a:ext cx="8068237" cy="453827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en-GB" sz="32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3600" dirty="0" smtClean="0">
              <a:latin typeface="Candara" panose="020E0502030303020204" pitchFamily="34" charset="0"/>
              <a:ea typeface="+mj-ea"/>
              <a:cs typeface="+mj-cs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2900" dirty="0">
              <a:latin typeface="Candara" panose="020E0502030303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3200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2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80932" y="1563850"/>
            <a:ext cx="837674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Peatlands</a:t>
            </a:r>
            <a:r>
              <a:rPr lang="en-GB" sz="2800" dirty="0" smtClean="0"/>
              <a:t> are wet ecosystems characterized by a first layer of peat (&gt;</a:t>
            </a:r>
            <a:r>
              <a:rPr lang="en-GB" sz="2800" dirty="0"/>
              <a:t>30cm) </a:t>
            </a:r>
            <a:r>
              <a:rPr lang="en-GB" sz="2800" dirty="0" smtClean="0"/>
              <a:t>that formed through accumulation of organic matter over </a:t>
            </a:r>
            <a:r>
              <a:rPr lang="en-GB" sz="2800" dirty="0" err="1" smtClean="0"/>
              <a:t>millenia</a:t>
            </a:r>
            <a:r>
              <a:rPr lang="en-GB" sz="2800" dirty="0" smtClean="0"/>
              <a:t>, and specific vegetation</a:t>
            </a:r>
          </a:p>
          <a:p>
            <a:pPr lvl="3"/>
            <a:endParaRPr lang="en-GB" sz="2800" dirty="0"/>
          </a:p>
          <a:p>
            <a:pPr lvl="3"/>
            <a:endParaRPr lang="en-GB" sz="2800" dirty="0" smtClean="0"/>
          </a:p>
          <a:p>
            <a:pPr lvl="3"/>
            <a:endParaRPr lang="en-GB" sz="2800" dirty="0"/>
          </a:p>
          <a:p>
            <a:pPr lvl="3"/>
            <a:endParaRPr lang="en-GB" sz="2800" dirty="0"/>
          </a:p>
          <a:p>
            <a:pPr lvl="3"/>
            <a:r>
              <a:rPr lang="en-GB" sz="1100" dirty="0" smtClean="0"/>
              <a:t>Source</a:t>
            </a:r>
            <a:r>
              <a:rPr lang="en-GB" sz="1100" dirty="0"/>
              <a:t>: http://</a:t>
            </a:r>
            <a:r>
              <a:rPr lang="en-GB" sz="1100" dirty="0" smtClean="0"/>
              <a:t>www.see.leeds.ac.uk/peatland-modules/learning/1.php </a:t>
            </a:r>
          </a:p>
          <a:p>
            <a:endParaRPr lang="en-GB" sz="2800" dirty="0" smtClean="0"/>
          </a:p>
          <a:p>
            <a:r>
              <a:rPr lang="en-GB" sz="2800" dirty="0" smtClean="0"/>
              <a:t>Two main types of peatland: </a:t>
            </a:r>
            <a:r>
              <a:rPr lang="en-GB" sz="2800" b="1" dirty="0" smtClean="0"/>
              <a:t>Bogs</a:t>
            </a:r>
            <a:r>
              <a:rPr lang="en-GB" sz="2800" dirty="0" smtClean="0"/>
              <a:t> are fed by rainfall water, </a:t>
            </a:r>
            <a:r>
              <a:rPr lang="en-GB" sz="2800" b="1" dirty="0" smtClean="0"/>
              <a:t>fens</a:t>
            </a:r>
            <a:r>
              <a:rPr lang="en-GB" sz="2800" dirty="0" smtClean="0"/>
              <a:t> are waterlogged through groundwater</a:t>
            </a:r>
            <a:endParaRPr lang="en-GB" sz="28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3110" t="21641" r="59792" b="44178"/>
          <a:stretch/>
        </p:blipFill>
        <p:spPr bwMode="auto">
          <a:xfrm>
            <a:off x="1040525" y="2976478"/>
            <a:ext cx="6868248" cy="1670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53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348" y="647371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2" y="6290726"/>
            <a:ext cx="1248480" cy="59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15" y="98553"/>
            <a:ext cx="8528401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Where are they located </a:t>
            </a:r>
            <a:r>
              <a:rPr lang="en-GB" sz="18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(slide to be adapted depending on valuation interest: if a local site, then need to prioritise on local peatlands</a:t>
            </a:r>
            <a:r>
              <a:rPr lang="en-GB" sz="1800" dirty="0">
                <a:solidFill>
                  <a:srgbClr val="C00000"/>
                </a:solidFill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 descr="Percentage Peatland cover across UK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7" y="2404780"/>
            <a:ext cx="3556294" cy="37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4079" y="5937774"/>
            <a:ext cx="4736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Distribution of peatlands in the UK; IUCN - </a:t>
            </a:r>
            <a:r>
              <a:rPr lang="en-GB" sz="1100" dirty="0">
                <a:hlinkClick r:id="rId5"/>
              </a:rPr>
              <a:t>https://www.iucn-uk-peatlandprogramme.org/about-peatlands/uk-peatlands</a:t>
            </a:r>
            <a:endParaRPr lang="en-GB" sz="1100" dirty="0"/>
          </a:p>
        </p:txBody>
      </p:sp>
      <p:pic>
        <p:nvPicPr>
          <p:cNvPr id="1028" name="Picture 4" descr="https://bogology.files.wordpress.com/2014/04/global-peat-map.jpg?w=1200&amp;h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90" y="1424116"/>
            <a:ext cx="6209428" cy="259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40419" y="3990853"/>
            <a:ext cx="61300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Global distribution of peatlands - </a:t>
            </a:r>
            <a:r>
              <a:rPr lang="en-GB" sz="1100" dirty="0" smtClean="0">
                <a:hlinkClick r:id="rId7"/>
              </a:rPr>
              <a:t>https</a:t>
            </a:r>
            <a:r>
              <a:rPr lang="en-GB" sz="1100" dirty="0">
                <a:hlinkClick r:id="rId7"/>
              </a:rPr>
              <a:t>://bogology.org/2014/04/11/around-the-world-in-80-peatlands</a:t>
            </a:r>
            <a:r>
              <a:rPr lang="en-GB" sz="1100" dirty="0" smtClean="0">
                <a:hlinkClick r:id="rId7"/>
              </a:rPr>
              <a:t>/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918008" y="4816024"/>
            <a:ext cx="494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Peatlands cover ~ 3% of the </a:t>
            </a:r>
            <a:r>
              <a:rPr lang="en-GB" sz="2400" b="1" dirty="0" smtClean="0"/>
              <a:t>world</a:t>
            </a:r>
            <a:r>
              <a:rPr lang="en-GB" sz="2400" dirty="0" smtClean="0"/>
              <a:t>’s land area, and 12% of </a:t>
            </a:r>
            <a:r>
              <a:rPr lang="en-GB" sz="2400" b="1" dirty="0" smtClean="0"/>
              <a:t>UK</a:t>
            </a:r>
            <a:r>
              <a:rPr lang="en-GB" sz="2400" dirty="0" smtClean="0"/>
              <a:t>’s land area</a:t>
            </a:r>
          </a:p>
          <a:p>
            <a:r>
              <a:rPr lang="en-GB" sz="2400" dirty="0" smtClean="0"/>
              <a:t>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7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348" y="647371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2" y="6290726"/>
            <a:ext cx="1248480" cy="59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53"/>
            <a:ext cx="8812181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What do they look like</a:t>
            </a:r>
            <a:endParaRPr lang="en-GB" sz="27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0154" y="1984233"/>
            <a:ext cx="8481651" cy="520813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2700" dirty="0" smtClean="0">
              <a:latin typeface="Candara" panose="020E0502030303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2700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4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" y="1762042"/>
            <a:ext cx="4465104" cy="2673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570" y="4501626"/>
            <a:ext cx="4736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Pools of water on UK blanket peat </a:t>
            </a:r>
          </a:p>
          <a:p>
            <a:r>
              <a:rPr lang="en-GB" sz="1100" dirty="0" smtClean="0"/>
              <a:t>Photo credit: Joseph Holden</a:t>
            </a:r>
            <a:endParaRPr lang="en-GB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45" y="3198325"/>
            <a:ext cx="4188396" cy="314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2568" y="5945666"/>
            <a:ext cx="2143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Pools of water on UK blanket peat </a:t>
            </a:r>
          </a:p>
          <a:p>
            <a:r>
              <a:rPr lang="en-GB" sz="1100" dirty="0" smtClean="0"/>
              <a:t>Photo credit: Joseph Holden</a:t>
            </a:r>
            <a:endParaRPr lang="en-GB" sz="1100" dirty="0"/>
          </a:p>
        </p:txBody>
      </p:sp>
      <p:pic>
        <p:nvPicPr>
          <p:cNvPr id="15" name="Picture 2" descr="Blanket bog of the Flow Country, Forsinard, Scotland © RSP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75" y="271726"/>
            <a:ext cx="4009545" cy="26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69317" y="2910052"/>
            <a:ext cx="4032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Source: IUCN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458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348" y="647371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2" y="6290726"/>
            <a:ext cx="1248480" cy="59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50" y="89415"/>
            <a:ext cx="8812181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What do they look like (cont.)</a:t>
            </a:r>
            <a:endParaRPr lang="en-GB" sz="27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0154" y="1984233"/>
            <a:ext cx="8481651" cy="520813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2700" dirty="0" smtClean="0">
              <a:latin typeface="Candara" panose="020E0502030303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2700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07228" y="2422210"/>
            <a:ext cx="709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You may want to add your own pictures, or pictures specific to a local site that you are interested in (if valuation considers that site specifically) 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348" y="647371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2" y="6290726"/>
            <a:ext cx="1248480" cy="59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15" y="98553"/>
            <a:ext cx="8801671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Peatlands’ </a:t>
            </a:r>
            <a:r>
              <a:rPr lang="en-GB" sz="4000" dirty="0">
                <a:solidFill>
                  <a:srgbClr val="449FD2"/>
                </a:solidFill>
                <a:latin typeface="Candara" panose="020E0502030303020204" pitchFamily="34" charset="0"/>
              </a:rPr>
              <a:t>benefits </a:t>
            </a:r>
            <a:r>
              <a:rPr lang="en-GB" sz="40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for society</a:t>
            </a:r>
            <a:endParaRPr lang="en-GB" sz="4000" dirty="0">
              <a:solidFill>
                <a:srgbClr val="449FD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6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5191" y="1657911"/>
            <a:ext cx="82282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Peatlands provide various benefits (services) to people: </a:t>
            </a:r>
          </a:p>
          <a:p>
            <a:r>
              <a:rPr lang="en-GB" b="1" dirty="0" smtClean="0"/>
              <a:t>Water regulation and purification</a:t>
            </a:r>
            <a:r>
              <a:rPr lang="en-GB" dirty="0" smtClean="0"/>
              <a:t>: 70% of UK drinking water comes from upland areas dominated by peatlands</a:t>
            </a:r>
          </a:p>
          <a:p>
            <a:r>
              <a:rPr lang="en-GB" b="1" dirty="0" smtClean="0"/>
              <a:t>Carbon storage </a:t>
            </a:r>
            <a:r>
              <a:rPr lang="en-GB" dirty="0" smtClean="0"/>
              <a:t>(they </a:t>
            </a:r>
            <a:r>
              <a:rPr lang="en-GB" dirty="0"/>
              <a:t>store 30% of global </a:t>
            </a:r>
            <a:r>
              <a:rPr lang="en-GB" dirty="0" smtClean="0"/>
              <a:t>carbon)</a:t>
            </a:r>
            <a:r>
              <a:rPr lang="en-GB" dirty="0" smtClean="0">
                <a:sym typeface="Wingdings" panose="05000000000000000000" pitchFamily="2" charset="2"/>
              </a:rPr>
              <a:t> climate regulation</a:t>
            </a:r>
            <a:endParaRPr lang="en-GB" dirty="0" smtClean="0"/>
          </a:p>
          <a:p>
            <a:r>
              <a:rPr lang="en-GB" b="1" dirty="0" smtClean="0"/>
              <a:t>Habitat for wildlife and biodiversity </a:t>
            </a:r>
          </a:p>
          <a:p>
            <a:r>
              <a:rPr lang="en-GB" b="1" dirty="0" smtClean="0"/>
              <a:t>Flood risk mitigation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2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348" y="647371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2" y="6290726"/>
            <a:ext cx="1248480" cy="59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2" y="20920"/>
            <a:ext cx="8370746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How are peatlands managed?</a:t>
            </a:r>
            <a:endParaRPr lang="en-GB" sz="4000" dirty="0">
              <a:solidFill>
                <a:srgbClr val="449FD2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716" y="2410774"/>
            <a:ext cx="5584157" cy="284869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Agriculture: cultivation, grazing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S</a:t>
            </a:r>
            <a:r>
              <a:rPr lang="en-GB" dirty="0" smtClean="0"/>
              <a:t>hooting area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Forest plantation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Extraction of peat for combustible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Recreational </a:t>
            </a:r>
            <a:r>
              <a:rPr lang="en-GB" dirty="0" smtClean="0"/>
              <a:t>area</a:t>
            </a:r>
            <a:endParaRPr lang="en-GB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2700" dirty="0" smtClean="0">
              <a:latin typeface="Candara" panose="020E0502030303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2700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7</a:t>
            </a:fld>
            <a:endParaRPr lang="en-GB"/>
          </a:p>
        </p:txBody>
      </p:sp>
      <p:pic>
        <p:nvPicPr>
          <p:cNvPr id="2050" name="Picture 2" descr="http://www.see.leeds.ac.uk/peatland-modules/assets/img/other/04_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47" y="1203193"/>
            <a:ext cx="3429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33874" y="5913343"/>
            <a:ext cx="3495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Source: http</a:t>
            </a:r>
            <a:r>
              <a:rPr lang="en-GB" sz="1200" dirty="0"/>
              <a:t>://www.see.leeds.ac.uk/peatland-modules/learning/3.php</a:t>
            </a:r>
          </a:p>
        </p:txBody>
      </p:sp>
      <p:pic>
        <p:nvPicPr>
          <p:cNvPr id="13" name="Picture 12" descr="http://www.see.leeds.ac.uk/peatland-modules/assets/img/other/05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45" y="3543730"/>
            <a:ext cx="3424402" cy="2307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2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348" y="647371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2" y="6290726"/>
            <a:ext cx="1248480" cy="59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2" y="-100329"/>
            <a:ext cx="8580953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Effect of human activities on peatlands</a:t>
            </a:r>
            <a:endParaRPr lang="en-GB" sz="4000" dirty="0">
              <a:solidFill>
                <a:srgbClr val="449FD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8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55594" y="1075466"/>
            <a:ext cx="8223562" cy="435133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Loss</a:t>
            </a:r>
            <a:r>
              <a:rPr lang="en-GB" sz="2600" dirty="0" smtClean="0">
                <a:sym typeface="Wingdings" panose="05000000000000000000" pitchFamily="2" charset="2"/>
              </a:rPr>
              <a:t> of peatlands benefits</a:t>
            </a:r>
          </a:p>
          <a:p>
            <a:r>
              <a:rPr lang="en-GB" sz="2600" dirty="0" smtClean="0"/>
              <a:t>Carbon emissions: </a:t>
            </a:r>
            <a:r>
              <a:rPr lang="en-GB" sz="2600" dirty="0"/>
              <a:t>d</a:t>
            </a:r>
            <a:r>
              <a:rPr lang="en-GB" sz="2600" dirty="0" smtClean="0"/>
              <a:t>rained &amp; damaged peatlands </a:t>
            </a:r>
            <a:r>
              <a:rPr lang="en-GB" sz="2600" dirty="0"/>
              <a:t>exacerbate climate change, emitting </a:t>
            </a:r>
            <a:r>
              <a:rPr lang="en-GB" sz="2600" dirty="0" smtClean="0"/>
              <a:t>2 Gt of CO</a:t>
            </a:r>
            <a:r>
              <a:rPr lang="en-GB" sz="2600" baseline="-25000" dirty="0" smtClean="0"/>
              <a:t>2</a:t>
            </a:r>
            <a:r>
              <a:rPr lang="en-GB" sz="2600" dirty="0" smtClean="0"/>
              <a:t> every year, equivalent to ~6</a:t>
            </a:r>
            <a:r>
              <a:rPr lang="en-GB" sz="2600" dirty="0"/>
              <a:t>% of all global greenhouse gas </a:t>
            </a:r>
            <a:r>
              <a:rPr lang="en-GB" sz="2600" dirty="0" smtClean="0"/>
              <a:t>emissions</a:t>
            </a:r>
          </a:p>
          <a:p>
            <a:r>
              <a:rPr lang="en-GB" sz="2600" dirty="0" smtClean="0"/>
              <a:t>Globally </a:t>
            </a:r>
            <a:r>
              <a:rPr lang="en-GB" sz="2600" dirty="0"/>
              <a:t>25% </a:t>
            </a:r>
            <a:r>
              <a:rPr lang="en-GB" sz="2600" dirty="0" smtClean="0"/>
              <a:t>of peatlands </a:t>
            </a:r>
            <a:r>
              <a:rPr lang="en-GB" sz="2600" dirty="0"/>
              <a:t>have been </a:t>
            </a:r>
            <a:r>
              <a:rPr lang="en-GB" sz="2600" dirty="0" smtClean="0"/>
              <a:t>destroyed; in </a:t>
            </a:r>
            <a:r>
              <a:rPr lang="en-GB" sz="2600" dirty="0"/>
              <a:t>the </a:t>
            </a:r>
            <a:r>
              <a:rPr lang="en-GB" sz="2600" dirty="0" smtClean="0"/>
              <a:t>UK 80</a:t>
            </a:r>
            <a:r>
              <a:rPr lang="en-GB" sz="2600" dirty="0"/>
              <a:t>% </a:t>
            </a:r>
            <a:r>
              <a:rPr lang="en-GB" sz="2600" dirty="0" smtClean="0"/>
              <a:t>are damaged</a:t>
            </a:r>
            <a:endParaRPr lang="en-GB" sz="2600" dirty="0">
              <a:sym typeface="Wingdings" panose="05000000000000000000" pitchFamily="2" charset="2"/>
            </a:endParaRPr>
          </a:p>
          <a:p>
            <a:endParaRPr lang="en-GB" sz="2600" dirty="0" smtClean="0">
              <a:sym typeface="Wingdings" panose="05000000000000000000" pitchFamily="2" charset="2"/>
            </a:endParaRPr>
          </a:p>
          <a:p>
            <a:endParaRPr lang="en-GB" sz="26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318" t="24684" r="57501" b="48896"/>
          <a:stretch/>
        </p:blipFill>
        <p:spPr bwMode="auto">
          <a:xfrm>
            <a:off x="675958" y="4116659"/>
            <a:ext cx="7956330" cy="2156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5958" y="6131383"/>
            <a:ext cx="6308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hlinkClick r:id="rId6"/>
              </a:rPr>
              <a:t>Source: http</a:t>
            </a:r>
            <a:r>
              <a:rPr lang="en-GB" sz="1100" dirty="0">
                <a:hlinkClick r:id="rId6"/>
              </a:rPr>
              <a:t>://www.see.leeds.ac.uk/peatland-modules/learning/4.php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62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3681"/>
            <a:ext cx="9144000" cy="12947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6" y="6601837"/>
            <a:ext cx="9144000" cy="129473"/>
          </a:xfrm>
          <a:prstGeom prst="rect">
            <a:avLst/>
          </a:prstGeom>
          <a:solidFill>
            <a:srgbClr val="7B6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139" y="6728527"/>
            <a:ext cx="9144000" cy="129473"/>
          </a:xfrm>
          <a:prstGeom prst="rect">
            <a:avLst/>
          </a:prstGeom>
          <a:solidFill>
            <a:srgbClr val="45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348" y="6473713"/>
            <a:ext cx="9144000" cy="129473"/>
          </a:xfrm>
          <a:prstGeom prst="rect">
            <a:avLst/>
          </a:prstGeom>
          <a:solidFill>
            <a:srgbClr val="44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2" y="6290726"/>
            <a:ext cx="1248480" cy="59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27" y="-67712"/>
            <a:ext cx="8580953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49FD2"/>
                </a:solidFill>
                <a:latin typeface="Candara" panose="020E0502030303020204" pitchFamily="34" charset="0"/>
              </a:rPr>
              <a:t>What is restoration</a:t>
            </a:r>
            <a:endParaRPr lang="en-GB" sz="4000" dirty="0">
              <a:solidFill>
                <a:srgbClr val="449FD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B7D-7855-429A-9F53-D0F449D690AC}" type="slidenum">
              <a:rPr lang="en-GB" smtClean="0"/>
              <a:t>9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8827" y="3004798"/>
            <a:ext cx="8580953" cy="2504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ym typeface="Wingdings" panose="05000000000000000000" pitchFamily="2" charset="2"/>
              </a:rPr>
              <a:t>Rewet </a:t>
            </a:r>
            <a:r>
              <a:rPr lang="en-GB" sz="2400" dirty="0">
                <a:sym typeface="Wingdings" panose="05000000000000000000" pitchFamily="2" charset="2"/>
              </a:rPr>
              <a:t>site, </a:t>
            </a:r>
            <a:r>
              <a:rPr lang="en-GB" sz="2400" dirty="0" smtClean="0">
                <a:sym typeface="Wingdings" panose="05000000000000000000" pitchFamily="2" charset="2"/>
              </a:rPr>
              <a:t>stabilise soil to restore conditions for peat to grow again</a:t>
            </a:r>
          </a:p>
          <a:p>
            <a:endParaRPr lang="en-GB" sz="26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318" t="24684" r="57501" b="48896"/>
          <a:stretch/>
        </p:blipFill>
        <p:spPr bwMode="auto">
          <a:xfrm>
            <a:off x="748794" y="974066"/>
            <a:ext cx="7459785" cy="1851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7"/>
          <p:cNvSpPr/>
          <p:nvPr/>
        </p:nvSpPr>
        <p:spPr>
          <a:xfrm rot="10800000" flipV="1">
            <a:off x="708469" y="2726586"/>
            <a:ext cx="7200303" cy="271490"/>
          </a:xfrm>
          <a:prstGeom prst="rightArrow">
            <a:avLst>
              <a:gd name="adj1" fmla="val 50000"/>
              <a:gd name="adj2" fmla="val 4278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http://www.see.leeds.ac.uk/peatland-modules/assets/img/other/33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7" y="3799815"/>
            <a:ext cx="4103987" cy="23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ee.leeds.ac.uk/peatland-modules/assets/img/other/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82" y="3754134"/>
            <a:ext cx="4185198" cy="23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1290" y="6082016"/>
            <a:ext cx="72881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Source: http</a:t>
            </a:r>
            <a:r>
              <a:rPr lang="en-GB" sz="1100" dirty="0"/>
              <a:t>://www.see.leeds.ac.uk/peatland-modules/learning/15.php</a:t>
            </a:r>
          </a:p>
        </p:txBody>
      </p:sp>
    </p:spTree>
    <p:extLst>
      <p:ext uri="{BB962C8B-B14F-4D97-AF65-F5344CB8AC3E}">
        <p14:creationId xmlns:p14="http://schemas.microsoft.com/office/powerpoint/2010/main" val="36812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512403F1D32945A86BCABCD2E5DF1B" ma:contentTypeVersion="11" ma:contentTypeDescription="Create a new document." ma:contentTypeScope="" ma:versionID="f1c3f7eb44a205660d516c3cb818cf92">
  <xsd:schema xmlns:xsd="http://www.w3.org/2001/XMLSchema" xmlns:xs="http://www.w3.org/2001/XMLSchema" xmlns:p="http://schemas.microsoft.com/office/2006/metadata/properties" xmlns:ns3="585a1030-6098-4ced-988c-714aad04f4b7" xmlns:ns4="1c7ad80e-9932-4b7c-87fb-dd08b451d598" targetNamespace="http://schemas.microsoft.com/office/2006/metadata/properties" ma:root="true" ma:fieldsID="8317c8e9c1778089266ef1fe3fb28dda" ns3:_="" ns4:_="">
    <xsd:import namespace="585a1030-6098-4ced-988c-714aad04f4b7"/>
    <xsd:import namespace="1c7ad80e-9932-4b7c-87fb-dd08b451d5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a1030-6098-4ced-988c-714aad04f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ad80e-9932-4b7c-87fb-dd08b451d59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187DE9-A7C7-4597-8C96-A09AA7C474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a1030-6098-4ced-988c-714aad04f4b7"/>
    <ds:schemaRef ds:uri="1c7ad80e-9932-4b7c-87fb-dd08b451d5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5D621A-D729-4F27-A99F-040F2961AD35}">
  <ds:schemaRefs>
    <ds:schemaRef ds:uri="http://purl.org/dc/dcmitype/"/>
    <ds:schemaRef ds:uri="585a1030-6098-4ced-988c-714aad04f4b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c7ad80e-9932-4b7c-87fb-dd08b451d59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CCB4A6-2F91-4BE2-9379-24850CCC9C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12160</TotalTime>
  <Words>597</Words>
  <Application>Microsoft Office PowerPoint</Application>
  <PresentationFormat>On-screen Show (4:3)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Wingdings</vt:lpstr>
      <vt:lpstr>Office Theme</vt:lpstr>
      <vt:lpstr>PowerPoint Presentation</vt:lpstr>
      <vt:lpstr>What are peatlands</vt:lpstr>
      <vt:lpstr>Where are they located (slide to be adapted depending on valuation interest: if a local site, then need to prioritise on local peatlands)</vt:lpstr>
      <vt:lpstr>What do they look like</vt:lpstr>
      <vt:lpstr>What do they look like (cont.)</vt:lpstr>
      <vt:lpstr>Peatlands’ benefits for society</vt:lpstr>
      <vt:lpstr>How are peatlands managed?</vt:lpstr>
      <vt:lpstr>Effect of human activities on peatlands</vt:lpstr>
      <vt:lpstr>What is restoration</vt:lpstr>
      <vt:lpstr>Restoration work</vt:lpstr>
      <vt:lpstr>Effect of restoration</vt:lpstr>
      <vt:lpstr>Open discussion 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Richardson [EAR]</dc:creator>
  <cp:lastModifiedBy>Poppy Leeder</cp:lastModifiedBy>
  <cp:revision>479</cp:revision>
  <cp:lastPrinted>2018-07-11T16:42:06Z</cp:lastPrinted>
  <dcterms:created xsi:type="dcterms:W3CDTF">2017-10-17T12:34:28Z</dcterms:created>
  <dcterms:modified xsi:type="dcterms:W3CDTF">2020-07-29T15:40:49Z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0x010100AD512403F1D32945A86BCABCD2E5DF1B</vt:lpwstr>
  </property>
</Properties>
</file>